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64" r:id="rId4"/>
    <p:sldMasterId id="2147483667" r:id="rId5"/>
    <p:sldMasterId id="2147483678" r:id="rId6"/>
  </p:sldMasterIdLst>
  <p:notesMasterIdLst>
    <p:notesMasterId r:id="rId32"/>
  </p:notesMasterIdLst>
  <p:sldIdLst>
    <p:sldId id="802" r:id="rId7"/>
    <p:sldId id="799" r:id="rId8"/>
    <p:sldId id="486" r:id="rId9"/>
    <p:sldId id="890" r:id="rId10"/>
    <p:sldId id="892" r:id="rId11"/>
    <p:sldId id="894" r:id="rId12"/>
    <p:sldId id="895" r:id="rId13"/>
    <p:sldId id="396" r:id="rId14"/>
    <p:sldId id="397" r:id="rId15"/>
    <p:sldId id="472" r:id="rId16"/>
    <p:sldId id="777" r:id="rId17"/>
    <p:sldId id="778" r:id="rId18"/>
    <p:sldId id="779" r:id="rId19"/>
    <p:sldId id="780" r:id="rId20"/>
    <p:sldId id="782" r:id="rId21"/>
    <p:sldId id="786" r:id="rId22"/>
    <p:sldId id="898" r:id="rId23"/>
    <p:sldId id="899" r:id="rId24"/>
    <p:sldId id="900" r:id="rId25"/>
    <p:sldId id="901" r:id="rId26"/>
    <p:sldId id="902" r:id="rId27"/>
    <p:sldId id="903" r:id="rId28"/>
    <p:sldId id="784" r:id="rId29"/>
    <p:sldId id="896" r:id="rId30"/>
    <p:sldId id="90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3887A6-7B22-9C4A-7B9D-81E910951440}" name="Courtney Gelderman" initials="CG" userId="3e5935affe264a0d" providerId="Windows Live"/>
  <p188:author id="{A1F459B7-1EEC-2CA0-333C-6A383E1844F4}" name="Becky Schaen" initials="BS" userId="S::beckys@petbenefits.com::ca3be052-1b3b-4f27-9d11-270fbf6b0c98" providerId="AD"/>
  <p188:author id="{D64606E9-2D29-CC21-5DAD-A2465AA5444D}" name="Veronica Badzey" initials="VB" userId="S::veronica@petbenefits.com::8aef1a15-235f-4e26-9902-2305961cebd8" providerId="AD"/>
  <p188:author id="{851E5AEB-CB9E-26D2-F272-FC477938933B}" name="Courtney Gelderman" initials="" userId="S::courtneyg@petbenefits.com::59d57efa-ab98-4214-b1d1-3c561074bfc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0DD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52" autoAdjust="0"/>
    <p:restoredTop sz="81088"/>
  </p:normalViewPr>
  <p:slideViewPr>
    <p:cSldViewPr snapToGrid="0">
      <p:cViewPr varScale="1">
        <p:scale>
          <a:sx n="43" d="100"/>
          <a:sy n="43" d="100"/>
        </p:scale>
        <p:origin x="84" y="4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58D02-6C4D-6143-B772-54A9999F636D}" type="datetimeFigureOut">
              <a:rPr lang="en-US" smtClean="0"/>
              <a:t>9/3/2025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C281FF-F5A6-084F-9281-DDD2BF7A40CC}" type="slidenum">
              <a:rPr lang="en-US" smtClean="0"/>
              <a:t>‹#›</a:t>
            </a:fld>
            <a:endParaRPr lang="en-US"/>
          </a:p>
        </p:txBody>
      </p:sp>
    </p:spTree>
    <p:extLst>
      <p:ext uri="{BB962C8B-B14F-4D97-AF65-F5344CB8AC3E}">
        <p14:creationId xmlns:p14="http://schemas.microsoft.com/office/powerpoint/2010/main" val="76923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C281FF-F5A6-084F-9281-DDD2BF7A40CC}" type="slidenum">
              <a:rPr lang="en-US" smtClean="0"/>
              <a:t>1</a:t>
            </a:fld>
            <a:endParaRPr lang="en-US"/>
          </a:p>
        </p:txBody>
      </p:sp>
    </p:spTree>
    <p:extLst>
      <p:ext uri="{BB962C8B-B14F-4D97-AF65-F5344CB8AC3E}">
        <p14:creationId xmlns:p14="http://schemas.microsoft.com/office/powerpoint/2010/main" val="1160144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C281FF-F5A6-084F-9281-DDD2BF7A40CC}" type="slidenum">
              <a:rPr lang="en-US" smtClean="0"/>
              <a:t>10</a:t>
            </a:fld>
            <a:endParaRPr lang="en-US"/>
          </a:p>
        </p:txBody>
      </p:sp>
    </p:spTree>
    <p:extLst>
      <p:ext uri="{BB962C8B-B14F-4D97-AF65-F5344CB8AC3E}">
        <p14:creationId xmlns:p14="http://schemas.microsoft.com/office/powerpoint/2010/main" val="2543786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2E58C7-FFAE-4DA3-A35E-EBC44ADE0139}" type="slidenum">
              <a:rPr lang="en-US" smtClean="0"/>
              <a:t>11</a:t>
            </a:fld>
            <a:endParaRPr lang="en-US"/>
          </a:p>
        </p:txBody>
      </p:sp>
    </p:spTree>
    <p:extLst>
      <p:ext uri="{BB962C8B-B14F-4D97-AF65-F5344CB8AC3E}">
        <p14:creationId xmlns:p14="http://schemas.microsoft.com/office/powerpoint/2010/main" val="131522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C281FF-F5A6-084F-9281-DDD2BF7A40CC}" type="slidenum">
              <a:rPr lang="en-US" smtClean="0"/>
              <a:t>12</a:t>
            </a:fld>
            <a:endParaRPr lang="en-US"/>
          </a:p>
        </p:txBody>
      </p:sp>
    </p:spTree>
    <p:extLst>
      <p:ext uri="{BB962C8B-B14F-4D97-AF65-F5344CB8AC3E}">
        <p14:creationId xmlns:p14="http://schemas.microsoft.com/office/powerpoint/2010/main" val="1153457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C281FF-F5A6-084F-9281-DDD2BF7A40CC}" type="slidenum">
              <a:rPr lang="en-US" smtClean="0"/>
              <a:t>13</a:t>
            </a:fld>
            <a:endParaRPr lang="en-US"/>
          </a:p>
        </p:txBody>
      </p:sp>
    </p:spTree>
    <p:extLst>
      <p:ext uri="{BB962C8B-B14F-4D97-AF65-F5344CB8AC3E}">
        <p14:creationId xmlns:p14="http://schemas.microsoft.com/office/powerpoint/2010/main" val="2125865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C281FF-F5A6-084F-9281-DDD2BF7A40CC}" type="slidenum">
              <a:rPr lang="en-US" smtClean="0"/>
              <a:t>14</a:t>
            </a:fld>
            <a:endParaRPr lang="en-US"/>
          </a:p>
        </p:txBody>
      </p:sp>
    </p:spTree>
    <p:extLst>
      <p:ext uri="{BB962C8B-B14F-4D97-AF65-F5344CB8AC3E}">
        <p14:creationId xmlns:p14="http://schemas.microsoft.com/office/powerpoint/2010/main" val="2121319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C281FF-F5A6-084F-9281-DDD2BF7A40CC}" type="slidenum">
              <a:rPr lang="en-US" smtClean="0"/>
              <a:t>15</a:t>
            </a:fld>
            <a:endParaRPr lang="en-US"/>
          </a:p>
        </p:txBody>
      </p:sp>
    </p:spTree>
    <p:extLst>
      <p:ext uri="{BB962C8B-B14F-4D97-AF65-F5344CB8AC3E}">
        <p14:creationId xmlns:p14="http://schemas.microsoft.com/office/powerpoint/2010/main" val="3614304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C281FF-F5A6-084F-9281-DDD2BF7A40CC}" type="slidenum">
              <a:rPr lang="en-US" smtClean="0"/>
              <a:t>16</a:t>
            </a:fld>
            <a:endParaRPr lang="en-US"/>
          </a:p>
        </p:txBody>
      </p:sp>
    </p:spTree>
    <p:extLst>
      <p:ext uri="{BB962C8B-B14F-4D97-AF65-F5344CB8AC3E}">
        <p14:creationId xmlns:p14="http://schemas.microsoft.com/office/powerpoint/2010/main" val="2251765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65723A-810D-4C0B-804D-D4BB122023D2}" type="slidenum">
              <a:rPr lang="en-US" smtClean="0"/>
              <a:t>17</a:t>
            </a:fld>
            <a:endParaRPr lang="en-US"/>
          </a:p>
        </p:txBody>
      </p:sp>
    </p:spTree>
    <p:extLst>
      <p:ext uri="{BB962C8B-B14F-4D97-AF65-F5344CB8AC3E}">
        <p14:creationId xmlns:p14="http://schemas.microsoft.com/office/powerpoint/2010/main" val="3813626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2E58C7-FFAE-4DA3-A35E-EBC44ADE0139}" type="slidenum">
              <a:rPr lang="en-US" smtClean="0"/>
              <a:t>18</a:t>
            </a:fld>
            <a:endParaRPr lang="en-US"/>
          </a:p>
        </p:txBody>
      </p:sp>
    </p:spTree>
    <p:extLst>
      <p:ext uri="{BB962C8B-B14F-4D97-AF65-F5344CB8AC3E}">
        <p14:creationId xmlns:p14="http://schemas.microsoft.com/office/powerpoint/2010/main" val="513713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AD79D-23EC-467F-A0F0-DA25B5B753DA}" type="slidenum">
              <a:rPr lang="en-US" smtClean="0"/>
              <a:t>19</a:t>
            </a:fld>
            <a:endParaRPr lang="en-US"/>
          </a:p>
        </p:txBody>
      </p:sp>
    </p:spTree>
    <p:extLst>
      <p:ext uri="{BB962C8B-B14F-4D97-AF65-F5344CB8AC3E}">
        <p14:creationId xmlns:p14="http://schemas.microsoft.com/office/powerpoint/2010/main" val="753958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65723A-810D-4C0B-804D-D4BB122023D2}" type="slidenum">
              <a:rPr lang="en-US" smtClean="0"/>
              <a:t>2</a:t>
            </a:fld>
            <a:endParaRPr lang="en-US"/>
          </a:p>
        </p:txBody>
      </p:sp>
    </p:spTree>
    <p:extLst>
      <p:ext uri="{BB962C8B-B14F-4D97-AF65-F5344CB8AC3E}">
        <p14:creationId xmlns:p14="http://schemas.microsoft.com/office/powerpoint/2010/main" val="1292158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10E25-CC1B-1CA3-D485-EB3EA7101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ACE96-926B-85BE-B03F-EDC446FF7B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BB2E1-C5C8-861B-4405-A9A60E2120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6AB2F6-E443-14AF-AE25-38C3E75980A6}"/>
              </a:ext>
            </a:extLst>
          </p:cNvPr>
          <p:cNvSpPr>
            <a:spLocks noGrp="1"/>
          </p:cNvSpPr>
          <p:nvPr>
            <p:ph type="sldNum" sz="quarter" idx="5"/>
          </p:nvPr>
        </p:nvSpPr>
        <p:spPr/>
        <p:txBody>
          <a:bodyPr/>
          <a:lstStyle/>
          <a:p>
            <a:fld id="{106AD79D-23EC-467F-A0F0-DA25B5B753DA}" type="slidenum">
              <a:rPr lang="en-US" smtClean="0"/>
              <a:t>20</a:t>
            </a:fld>
            <a:endParaRPr lang="en-US"/>
          </a:p>
        </p:txBody>
      </p:sp>
    </p:spTree>
    <p:extLst>
      <p:ext uri="{BB962C8B-B14F-4D97-AF65-F5344CB8AC3E}">
        <p14:creationId xmlns:p14="http://schemas.microsoft.com/office/powerpoint/2010/main" val="2487410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AD79D-23EC-467F-A0F0-DA25B5B753DA}" type="slidenum">
              <a:rPr lang="en-US" smtClean="0"/>
              <a:t>21</a:t>
            </a:fld>
            <a:endParaRPr lang="en-US"/>
          </a:p>
        </p:txBody>
      </p:sp>
    </p:spTree>
    <p:extLst>
      <p:ext uri="{BB962C8B-B14F-4D97-AF65-F5344CB8AC3E}">
        <p14:creationId xmlns:p14="http://schemas.microsoft.com/office/powerpoint/2010/main" val="1936504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5726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C281FF-F5A6-084F-9281-DDD2BF7A40CC}" type="slidenum">
              <a:rPr lang="en-US" smtClean="0"/>
              <a:t>23</a:t>
            </a:fld>
            <a:endParaRPr lang="en-US"/>
          </a:p>
        </p:txBody>
      </p:sp>
    </p:spTree>
    <p:extLst>
      <p:ext uri="{BB962C8B-B14F-4D97-AF65-F5344CB8AC3E}">
        <p14:creationId xmlns:p14="http://schemas.microsoft.com/office/powerpoint/2010/main" val="2042685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65723A-810D-4C0B-804D-D4BB122023D2}" type="slidenum">
              <a:rPr lang="en-US" smtClean="0"/>
              <a:t>24</a:t>
            </a:fld>
            <a:endParaRPr lang="en-US"/>
          </a:p>
        </p:txBody>
      </p:sp>
    </p:spTree>
    <p:extLst>
      <p:ext uri="{BB962C8B-B14F-4D97-AF65-F5344CB8AC3E}">
        <p14:creationId xmlns:p14="http://schemas.microsoft.com/office/powerpoint/2010/main" val="1292158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C281FF-F5A6-084F-9281-DDD2BF7A40CC}" type="slidenum">
              <a:rPr lang="en-US" smtClean="0"/>
              <a:t>3</a:t>
            </a:fld>
            <a:endParaRPr lang="en-US"/>
          </a:p>
        </p:txBody>
      </p:sp>
    </p:spTree>
    <p:extLst>
      <p:ext uri="{BB962C8B-B14F-4D97-AF65-F5344CB8AC3E}">
        <p14:creationId xmlns:p14="http://schemas.microsoft.com/office/powerpoint/2010/main" val="3961602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2E58C7-FFAE-4DA3-A35E-EBC44ADE0139}" type="slidenum">
              <a:rPr lang="en-US" smtClean="0"/>
              <a:t>4</a:t>
            </a:fld>
            <a:endParaRPr lang="en-US"/>
          </a:p>
        </p:txBody>
      </p:sp>
    </p:spTree>
    <p:extLst>
      <p:ext uri="{BB962C8B-B14F-4D97-AF65-F5344CB8AC3E}">
        <p14:creationId xmlns:p14="http://schemas.microsoft.com/office/powerpoint/2010/main" val="3209546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C281FF-F5A6-084F-9281-DDD2BF7A40CC}" type="slidenum">
              <a:rPr lang="en-US" smtClean="0"/>
              <a:t>5</a:t>
            </a:fld>
            <a:endParaRPr lang="en-US"/>
          </a:p>
        </p:txBody>
      </p:sp>
    </p:spTree>
    <p:extLst>
      <p:ext uri="{BB962C8B-B14F-4D97-AF65-F5344CB8AC3E}">
        <p14:creationId xmlns:p14="http://schemas.microsoft.com/office/powerpoint/2010/main" val="3242780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AD79D-23EC-467F-A0F0-DA25B5B753DA}" type="slidenum">
              <a:rPr lang="en-US" smtClean="0"/>
              <a:t>6</a:t>
            </a:fld>
            <a:endParaRPr lang="en-US"/>
          </a:p>
        </p:txBody>
      </p:sp>
    </p:spTree>
    <p:extLst>
      <p:ext uri="{BB962C8B-B14F-4D97-AF65-F5344CB8AC3E}">
        <p14:creationId xmlns:p14="http://schemas.microsoft.com/office/powerpoint/2010/main" val="1559141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C281FF-F5A6-084F-9281-DDD2BF7A40CC}" type="slidenum">
              <a:rPr lang="en-US" smtClean="0"/>
              <a:t>7</a:t>
            </a:fld>
            <a:endParaRPr lang="en-US"/>
          </a:p>
        </p:txBody>
      </p:sp>
    </p:spTree>
    <p:extLst>
      <p:ext uri="{BB962C8B-B14F-4D97-AF65-F5344CB8AC3E}">
        <p14:creationId xmlns:p14="http://schemas.microsoft.com/office/powerpoint/2010/main" val="2479230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C281FF-F5A6-084F-9281-DDD2BF7A40CC}" type="slidenum">
              <a:rPr lang="en-US" smtClean="0"/>
              <a:t>8</a:t>
            </a:fld>
            <a:endParaRPr lang="en-US"/>
          </a:p>
        </p:txBody>
      </p:sp>
    </p:spTree>
    <p:extLst>
      <p:ext uri="{BB962C8B-B14F-4D97-AF65-F5344CB8AC3E}">
        <p14:creationId xmlns:p14="http://schemas.microsoft.com/office/powerpoint/2010/main" val="158468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C281FF-F5A6-084F-9281-DDD2BF7A40CC}" type="slidenum">
              <a:rPr lang="en-US" smtClean="0"/>
              <a:t>9</a:t>
            </a:fld>
            <a:endParaRPr lang="en-US"/>
          </a:p>
        </p:txBody>
      </p:sp>
    </p:spTree>
    <p:extLst>
      <p:ext uri="{BB962C8B-B14F-4D97-AF65-F5344CB8AC3E}">
        <p14:creationId xmlns:p14="http://schemas.microsoft.com/office/powerpoint/2010/main" val="1027680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 No Textur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C6DC8CA-9736-4508-BB9F-33F58E31AE1B}"/>
              </a:ext>
            </a:extLst>
          </p:cNvPr>
          <p:cNvSpPr>
            <a:spLocks noGrp="1"/>
          </p:cNvSpPr>
          <p:nvPr>
            <p:ph type="pic" sz="quarter" idx="11"/>
          </p:nvPr>
        </p:nvSpPr>
        <p:spPr>
          <a:xfrm>
            <a:off x="8828088" y="2251075"/>
            <a:ext cx="3363912" cy="4602163"/>
          </a:xfrm>
        </p:spPr>
        <p:txBody>
          <a:bodyPr/>
          <a:lstStyle/>
          <a:p>
            <a:endParaRPr lang="en-US"/>
          </a:p>
        </p:txBody>
      </p:sp>
      <p:sp>
        <p:nvSpPr>
          <p:cNvPr id="2" name="Title 1">
            <a:extLst>
              <a:ext uri="{FF2B5EF4-FFF2-40B4-BE49-F238E27FC236}">
                <a16:creationId xmlns:a16="http://schemas.microsoft.com/office/drawing/2014/main" id="{CA52DB0D-4548-4245-8638-7B3911A9135D}"/>
              </a:ext>
            </a:extLst>
          </p:cNvPr>
          <p:cNvSpPr>
            <a:spLocks noGrp="1"/>
          </p:cNvSpPr>
          <p:nvPr>
            <p:ph type="title"/>
          </p:nvPr>
        </p:nvSpPr>
        <p:spPr>
          <a:xfrm>
            <a:off x="661261" y="609999"/>
            <a:ext cx="7873140" cy="1078124"/>
          </a:xfrm>
        </p:spPr>
        <p:txBody>
          <a:bodyPr anchor="ctr"/>
          <a:lstStyle/>
          <a:p>
            <a:r>
              <a:rPr lang="en-US"/>
              <a:t>Click to edit Master title style</a:t>
            </a:r>
          </a:p>
        </p:txBody>
      </p:sp>
      <p:sp>
        <p:nvSpPr>
          <p:cNvPr id="8" name="Picture Placeholder 7">
            <a:extLst>
              <a:ext uri="{FF2B5EF4-FFF2-40B4-BE49-F238E27FC236}">
                <a16:creationId xmlns:a16="http://schemas.microsoft.com/office/drawing/2014/main" id="{66824281-5B22-4B33-AB60-B9C3236F6B99}"/>
              </a:ext>
            </a:extLst>
          </p:cNvPr>
          <p:cNvSpPr>
            <a:spLocks noGrp="1"/>
          </p:cNvSpPr>
          <p:nvPr>
            <p:ph type="pic" sz="quarter" idx="10"/>
          </p:nvPr>
        </p:nvSpPr>
        <p:spPr>
          <a:xfrm>
            <a:off x="8828088" y="0"/>
            <a:ext cx="3363912" cy="2251075"/>
          </a:xfrm>
        </p:spPr>
        <p:txBody>
          <a:bodyPr/>
          <a:lstStyle/>
          <a:p>
            <a:endParaRPr lang="en-US"/>
          </a:p>
        </p:txBody>
      </p:sp>
      <p:sp>
        <p:nvSpPr>
          <p:cNvPr id="13" name="Content Placeholder 12">
            <a:extLst>
              <a:ext uri="{FF2B5EF4-FFF2-40B4-BE49-F238E27FC236}">
                <a16:creationId xmlns:a16="http://schemas.microsoft.com/office/drawing/2014/main" id="{C034B737-A11C-4967-9E94-803BAD40B724}"/>
              </a:ext>
            </a:extLst>
          </p:cNvPr>
          <p:cNvSpPr>
            <a:spLocks noGrp="1"/>
          </p:cNvSpPr>
          <p:nvPr>
            <p:ph sz="quarter" idx="12"/>
          </p:nvPr>
        </p:nvSpPr>
        <p:spPr>
          <a:xfrm>
            <a:off x="723900" y="2444750"/>
            <a:ext cx="7810500" cy="393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674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ttom content, 3 pictures">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11AD8917-BD67-476E-8C27-5242C00BB97C}"/>
              </a:ext>
            </a:extLst>
          </p:cNvPr>
          <p:cNvSpPr>
            <a:spLocks noGrp="1"/>
          </p:cNvSpPr>
          <p:nvPr>
            <p:ph type="pic" sz="quarter" idx="12"/>
          </p:nvPr>
        </p:nvSpPr>
        <p:spPr>
          <a:xfrm>
            <a:off x="8119943" y="0"/>
            <a:ext cx="4072059" cy="2657475"/>
          </a:xfrm>
        </p:spPr>
        <p:txBody>
          <a:bodyPr/>
          <a:lstStyle/>
          <a:p>
            <a:endParaRPr lang="en-US"/>
          </a:p>
        </p:txBody>
      </p:sp>
      <p:cxnSp>
        <p:nvCxnSpPr>
          <p:cNvPr id="8" name="Straight Connector 7">
            <a:extLst>
              <a:ext uri="{FF2B5EF4-FFF2-40B4-BE49-F238E27FC236}">
                <a16:creationId xmlns:a16="http://schemas.microsoft.com/office/drawing/2014/main" id="{BCCC8ED1-085F-4A3D-900E-0E7975699BDD}"/>
              </a:ext>
            </a:extLst>
          </p:cNvPr>
          <p:cNvCxnSpPr>
            <a:cxnSpLocks/>
          </p:cNvCxnSpPr>
          <p:nvPr userDrawn="1"/>
        </p:nvCxnSpPr>
        <p:spPr>
          <a:xfrm>
            <a:off x="4987235" y="3398962"/>
            <a:ext cx="0" cy="273335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8002B47E-D6A7-4346-846F-7B7885004A8B}"/>
              </a:ext>
            </a:extLst>
          </p:cNvPr>
          <p:cNvSpPr>
            <a:spLocks noGrp="1"/>
          </p:cNvSpPr>
          <p:nvPr>
            <p:ph type="pic" sz="quarter" idx="10"/>
          </p:nvPr>
        </p:nvSpPr>
        <p:spPr>
          <a:xfrm>
            <a:off x="0" y="0"/>
            <a:ext cx="4072059" cy="2657475"/>
          </a:xfrm>
        </p:spPr>
        <p:txBody>
          <a:bodyPr/>
          <a:lstStyle/>
          <a:p>
            <a:endParaRPr lang="en-US"/>
          </a:p>
        </p:txBody>
      </p:sp>
      <p:sp>
        <p:nvSpPr>
          <p:cNvPr id="11" name="Picture Placeholder 9">
            <a:extLst>
              <a:ext uri="{FF2B5EF4-FFF2-40B4-BE49-F238E27FC236}">
                <a16:creationId xmlns:a16="http://schemas.microsoft.com/office/drawing/2014/main" id="{10F29F61-01FF-4E13-80C6-2EB3FBB676EE}"/>
              </a:ext>
            </a:extLst>
          </p:cNvPr>
          <p:cNvSpPr>
            <a:spLocks noGrp="1"/>
          </p:cNvSpPr>
          <p:nvPr>
            <p:ph type="pic" sz="quarter" idx="11"/>
          </p:nvPr>
        </p:nvSpPr>
        <p:spPr>
          <a:xfrm>
            <a:off x="4072058" y="-1"/>
            <a:ext cx="4047885" cy="2657475"/>
          </a:xfrm>
        </p:spPr>
        <p:txBody>
          <a:bodyPr/>
          <a:lstStyle/>
          <a:p>
            <a:endParaRPr lang="en-US"/>
          </a:p>
        </p:txBody>
      </p:sp>
      <p:sp>
        <p:nvSpPr>
          <p:cNvPr id="14" name="Title 13">
            <a:extLst>
              <a:ext uri="{FF2B5EF4-FFF2-40B4-BE49-F238E27FC236}">
                <a16:creationId xmlns:a16="http://schemas.microsoft.com/office/drawing/2014/main" id="{9A17A369-2E8D-4E47-B1B0-C04293A740FE}"/>
              </a:ext>
            </a:extLst>
          </p:cNvPr>
          <p:cNvSpPr>
            <a:spLocks noGrp="1"/>
          </p:cNvSpPr>
          <p:nvPr>
            <p:ph type="title" hasCustomPrompt="1"/>
          </p:nvPr>
        </p:nvSpPr>
        <p:spPr>
          <a:xfrm>
            <a:off x="723900" y="3429000"/>
            <a:ext cx="4047884" cy="2703317"/>
          </a:xfrm>
        </p:spPr>
        <p:txBody>
          <a:bodyPr anchor="ctr"/>
          <a:lstStyle>
            <a:lvl1pPr algn="r">
              <a:defRPr/>
            </a:lvl1pPr>
          </a:lstStyle>
          <a:p>
            <a:r>
              <a:rPr lang="en-US"/>
              <a:t>CLICK TO EDIT MASTER TITLE STYLE</a:t>
            </a:r>
          </a:p>
        </p:txBody>
      </p:sp>
      <p:sp>
        <p:nvSpPr>
          <p:cNvPr id="16" name="Text Placeholder 15">
            <a:extLst>
              <a:ext uri="{FF2B5EF4-FFF2-40B4-BE49-F238E27FC236}">
                <a16:creationId xmlns:a16="http://schemas.microsoft.com/office/drawing/2014/main" id="{FF58DAB9-C363-48B8-A5E9-7BBCA8F39AE9}"/>
              </a:ext>
            </a:extLst>
          </p:cNvPr>
          <p:cNvSpPr>
            <a:spLocks noGrp="1"/>
          </p:cNvSpPr>
          <p:nvPr>
            <p:ph type="body" sz="quarter" idx="13"/>
          </p:nvPr>
        </p:nvSpPr>
        <p:spPr>
          <a:xfrm>
            <a:off x="5230813" y="3429000"/>
            <a:ext cx="6237287" cy="270351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79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31B64-9255-4B59-8E67-505002C80152}"/>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2470375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 Brighter Textu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0D444-ED19-AB77-C2EE-42A68F6882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1519"/>
            <a:ext cx="12192000" cy="6816481"/>
          </a:xfrm>
          <a:prstGeom prst="rect">
            <a:avLst/>
          </a:prstGeom>
        </p:spPr>
      </p:pic>
      <p:sp>
        <p:nvSpPr>
          <p:cNvPr id="5" name="Rectangle 4">
            <a:extLst>
              <a:ext uri="{FF2B5EF4-FFF2-40B4-BE49-F238E27FC236}">
                <a16:creationId xmlns:a16="http://schemas.microsoft.com/office/drawing/2014/main" id="{CF3D8788-DBFD-A833-4046-1797DE897306}"/>
              </a:ext>
            </a:extLst>
          </p:cNvPr>
          <p:cNvSpPr/>
          <p:nvPr userDrawn="1"/>
        </p:nvSpPr>
        <p:spPr>
          <a:xfrm>
            <a:off x="0" y="-4899"/>
            <a:ext cx="12192000" cy="6862899"/>
          </a:xfrm>
          <a:prstGeom prst="rect">
            <a:avLst/>
          </a:prstGeom>
          <a:solidFill>
            <a:schemeClr val="bg1">
              <a:alpha val="750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2578949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 Darker Textu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B2F795-1A74-A2E7-5447-1449A75518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16481"/>
          </a:xfrm>
          <a:prstGeom prst="rect">
            <a:avLst/>
          </a:prstGeom>
        </p:spPr>
      </p:pic>
      <p:sp>
        <p:nvSpPr>
          <p:cNvPr id="3" name="Rectangle 2">
            <a:extLst>
              <a:ext uri="{FF2B5EF4-FFF2-40B4-BE49-F238E27FC236}">
                <a16:creationId xmlns:a16="http://schemas.microsoft.com/office/drawing/2014/main" id="{3AB113C4-BD1C-80A6-D39F-5AE6F9E7CB0B}"/>
              </a:ext>
            </a:extLst>
          </p:cNvPr>
          <p:cNvSpPr/>
          <p:nvPr userDrawn="1"/>
        </p:nvSpPr>
        <p:spPr>
          <a:xfrm>
            <a:off x="0" y="0"/>
            <a:ext cx="12192000" cy="6862899"/>
          </a:xfrm>
          <a:prstGeom prst="rect">
            <a:avLst/>
          </a:prstGeom>
          <a:solidFill>
            <a:srgbClr val="F2F2F2">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3282043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C475-2969-40F2-9D09-7F04927CB7A3}"/>
              </a:ext>
            </a:extLst>
          </p:cNvPr>
          <p:cNvSpPr>
            <a:spLocks noGrp="1"/>
          </p:cNvSpPr>
          <p:nvPr>
            <p:ph type="title" hasCustomPrompt="1"/>
          </p:nvPr>
        </p:nvSpPr>
        <p:spPr>
          <a:xfrm>
            <a:off x="6127780" y="566171"/>
            <a:ext cx="5683219" cy="1019510"/>
          </a:xfrm>
        </p:spPr>
        <p:txBody>
          <a:bodyPr anchor="ctr"/>
          <a:lstStyle>
            <a:lvl1pPr>
              <a:defRPr>
                <a:solidFill>
                  <a:srgbClr val="573962"/>
                </a:solidFill>
              </a:defRPr>
            </a:lvl1pPr>
          </a:lstStyle>
          <a:p>
            <a:r>
              <a:rPr lang="en-US"/>
              <a:t>CLICK TO EDIT MASTER TITLE STYLE</a:t>
            </a:r>
          </a:p>
        </p:txBody>
      </p:sp>
      <p:sp>
        <p:nvSpPr>
          <p:cNvPr id="6" name="Picture Placeholder 5">
            <a:extLst>
              <a:ext uri="{FF2B5EF4-FFF2-40B4-BE49-F238E27FC236}">
                <a16:creationId xmlns:a16="http://schemas.microsoft.com/office/drawing/2014/main" id="{FF5613E7-46D5-4449-9D04-63A64909B67B}"/>
              </a:ext>
            </a:extLst>
          </p:cNvPr>
          <p:cNvSpPr>
            <a:spLocks noGrp="1"/>
          </p:cNvSpPr>
          <p:nvPr>
            <p:ph type="pic" sz="quarter" idx="10"/>
          </p:nvPr>
        </p:nvSpPr>
        <p:spPr>
          <a:xfrm>
            <a:off x="0" y="0"/>
            <a:ext cx="5441950" cy="6858000"/>
          </a:xfrm>
        </p:spPr>
        <p:txBody>
          <a:bodyPr/>
          <a:lstStyle/>
          <a:p>
            <a:r>
              <a:rPr lang="en-US"/>
              <a:t>Click icon to add picture</a:t>
            </a:r>
          </a:p>
        </p:txBody>
      </p:sp>
      <p:sp>
        <p:nvSpPr>
          <p:cNvPr id="8" name="Content Placeholder 7">
            <a:extLst>
              <a:ext uri="{FF2B5EF4-FFF2-40B4-BE49-F238E27FC236}">
                <a16:creationId xmlns:a16="http://schemas.microsoft.com/office/drawing/2014/main" id="{E4BC555B-0B99-4305-B816-0DC34C41DDDF}"/>
              </a:ext>
            </a:extLst>
          </p:cNvPr>
          <p:cNvSpPr>
            <a:spLocks noGrp="1"/>
          </p:cNvSpPr>
          <p:nvPr>
            <p:ph sz="quarter" idx="11"/>
          </p:nvPr>
        </p:nvSpPr>
        <p:spPr>
          <a:xfrm>
            <a:off x="6127780" y="2160358"/>
            <a:ext cx="5715000" cy="3529379"/>
          </a:xfrm>
        </p:spPr>
        <p:txBody>
          <a:bodyPr/>
          <a:lstStyle>
            <a:lvl1pPr>
              <a:buClr>
                <a:srgbClr val="7D8978"/>
              </a:buClr>
              <a:defRPr/>
            </a:lvl1pPr>
            <a:lvl2pPr>
              <a:buClr>
                <a:srgbClr val="7D8978"/>
              </a:buClr>
              <a:defRPr/>
            </a:lvl2pPr>
            <a:lvl3pPr>
              <a:buClr>
                <a:srgbClr val="7D8978"/>
              </a:buClr>
              <a:defRPr/>
            </a:lvl3pPr>
            <a:lvl4pPr>
              <a:buClr>
                <a:srgbClr val="7D8978"/>
              </a:buClr>
              <a:defRPr/>
            </a:lvl4pPr>
            <a:lvl5pPr>
              <a:buClr>
                <a:srgbClr val="7D8978"/>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417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31B64-9255-4B59-8E67-505002C80152}"/>
              </a:ext>
            </a:extLst>
          </p:cNvPr>
          <p:cNvSpPr>
            <a:spLocks noGrp="1"/>
          </p:cNvSpPr>
          <p:nvPr>
            <p:ph type="title" hasCustomPrompt="1"/>
          </p:nvPr>
        </p:nvSpPr>
        <p:spPr>
          <a:xfrm>
            <a:off x="661260" y="127488"/>
            <a:ext cx="11149739" cy="159061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7529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 Darker Textu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B2F795-1A74-A2E7-5447-1449A75518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16481"/>
          </a:xfrm>
          <a:prstGeom prst="rect">
            <a:avLst/>
          </a:prstGeom>
        </p:spPr>
      </p:pic>
      <p:sp>
        <p:nvSpPr>
          <p:cNvPr id="3" name="Rectangle 2">
            <a:extLst>
              <a:ext uri="{FF2B5EF4-FFF2-40B4-BE49-F238E27FC236}">
                <a16:creationId xmlns:a16="http://schemas.microsoft.com/office/drawing/2014/main" id="{3AB113C4-BD1C-80A6-D39F-5AE6F9E7CB0B}"/>
              </a:ext>
            </a:extLst>
          </p:cNvPr>
          <p:cNvSpPr/>
          <p:nvPr userDrawn="1"/>
        </p:nvSpPr>
        <p:spPr>
          <a:xfrm>
            <a:off x="0" y="0"/>
            <a:ext cx="12192000" cy="6862899"/>
          </a:xfrm>
          <a:prstGeom prst="rect">
            <a:avLst/>
          </a:prstGeom>
          <a:solidFill>
            <a:srgbClr val="F2F2F2">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1334332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 Brighter Textu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0D444-ED19-AB77-C2EE-42A68F6882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1519"/>
            <a:ext cx="12192000" cy="6816481"/>
          </a:xfrm>
          <a:prstGeom prst="rect">
            <a:avLst/>
          </a:prstGeom>
        </p:spPr>
      </p:pic>
      <p:sp>
        <p:nvSpPr>
          <p:cNvPr id="5" name="Rectangle 4">
            <a:extLst>
              <a:ext uri="{FF2B5EF4-FFF2-40B4-BE49-F238E27FC236}">
                <a16:creationId xmlns:a16="http://schemas.microsoft.com/office/drawing/2014/main" id="{CF3D8788-DBFD-A833-4046-1797DE897306}"/>
              </a:ext>
            </a:extLst>
          </p:cNvPr>
          <p:cNvSpPr/>
          <p:nvPr userDrawn="1"/>
        </p:nvSpPr>
        <p:spPr>
          <a:xfrm>
            <a:off x="0" y="-4899"/>
            <a:ext cx="12192000" cy="6862899"/>
          </a:xfrm>
          <a:prstGeom prst="rect">
            <a:avLst/>
          </a:prstGeom>
          <a:solidFill>
            <a:schemeClr val="bg1">
              <a:alpha val="750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396458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31B64-9255-4B59-8E67-505002C80152}"/>
              </a:ext>
            </a:extLst>
          </p:cNvPr>
          <p:cNvSpPr>
            <a:spLocks noGrp="1"/>
          </p:cNvSpPr>
          <p:nvPr>
            <p:ph type="title" hasCustomPrompt="1"/>
          </p:nvPr>
        </p:nvSpPr>
        <p:spPr>
          <a:xfrm>
            <a:off x="521130" y="91862"/>
            <a:ext cx="11149739" cy="159061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99259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No Conten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060B56B-51EF-686D-A3F6-A2C1D1A726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1519"/>
            <a:ext cx="12192000" cy="6816481"/>
          </a:xfrm>
          <a:prstGeom prst="rect">
            <a:avLst/>
          </a:prstGeom>
        </p:spPr>
      </p:pic>
      <p:sp>
        <p:nvSpPr>
          <p:cNvPr id="24" name="Rectangle 23">
            <a:extLst>
              <a:ext uri="{FF2B5EF4-FFF2-40B4-BE49-F238E27FC236}">
                <a16:creationId xmlns:a16="http://schemas.microsoft.com/office/drawing/2014/main" id="{658F8ED2-56BA-8D40-EE91-CC275AF8DDC0}"/>
              </a:ext>
            </a:extLst>
          </p:cNvPr>
          <p:cNvSpPr/>
          <p:nvPr userDrawn="1"/>
        </p:nvSpPr>
        <p:spPr>
          <a:xfrm>
            <a:off x="0" y="-4899"/>
            <a:ext cx="12192000" cy="6862899"/>
          </a:xfrm>
          <a:prstGeom prst="rect">
            <a:avLst/>
          </a:prstGeom>
          <a:solidFill>
            <a:schemeClr val="bg1">
              <a:alpha val="750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 name="Rectangle 2">
            <a:extLst>
              <a:ext uri="{FF2B5EF4-FFF2-40B4-BE49-F238E27FC236}">
                <a16:creationId xmlns:a16="http://schemas.microsoft.com/office/drawing/2014/main" id="{80786F8A-3E19-7B34-3D83-CB5B56A009E5}"/>
              </a:ext>
            </a:extLst>
          </p:cNvPr>
          <p:cNvSpPr/>
          <p:nvPr userDrawn="1"/>
        </p:nvSpPr>
        <p:spPr>
          <a:xfrm>
            <a:off x="0" y="0"/>
            <a:ext cx="4107976" cy="6858000"/>
          </a:xfrm>
          <a:prstGeom prst="rect">
            <a:avLst/>
          </a:prstGeom>
          <a:solidFill>
            <a:srgbClr val="57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1FA31B64-9255-4B59-8E67-505002C80152}"/>
              </a:ext>
            </a:extLst>
          </p:cNvPr>
          <p:cNvSpPr>
            <a:spLocks noGrp="1"/>
          </p:cNvSpPr>
          <p:nvPr>
            <p:ph type="title" hasCustomPrompt="1"/>
          </p:nvPr>
        </p:nvSpPr>
        <p:spPr>
          <a:xfrm>
            <a:off x="661259" y="1582057"/>
            <a:ext cx="2791625" cy="3693885"/>
          </a:xfrm>
          <a:prstGeom prst="rect">
            <a:avLst/>
          </a:prstGeo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802313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Content, 2 pictures">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EEE7E04-AD31-4D87-BF9C-30F558E3050B}"/>
              </a:ext>
            </a:extLst>
          </p:cNvPr>
          <p:cNvSpPr>
            <a:spLocks noGrp="1"/>
          </p:cNvSpPr>
          <p:nvPr>
            <p:ph type="pic" sz="quarter" idx="11"/>
          </p:nvPr>
        </p:nvSpPr>
        <p:spPr>
          <a:xfrm>
            <a:off x="8915117" y="2359745"/>
            <a:ext cx="3273089" cy="4498255"/>
          </a:xfrm>
        </p:spPr>
        <p:txBody>
          <a:bodyPr/>
          <a:lstStyle/>
          <a:p>
            <a:endParaRPr lang="en-US"/>
          </a:p>
        </p:txBody>
      </p:sp>
      <p:sp>
        <p:nvSpPr>
          <p:cNvPr id="10" name="Picture Placeholder 3">
            <a:extLst>
              <a:ext uri="{FF2B5EF4-FFF2-40B4-BE49-F238E27FC236}">
                <a16:creationId xmlns:a16="http://schemas.microsoft.com/office/drawing/2014/main" id="{713E97B1-CDE1-40D9-B205-577F7D9490BF}"/>
              </a:ext>
            </a:extLst>
          </p:cNvPr>
          <p:cNvSpPr>
            <a:spLocks noGrp="1"/>
          </p:cNvSpPr>
          <p:nvPr>
            <p:ph type="pic" sz="quarter" idx="12"/>
          </p:nvPr>
        </p:nvSpPr>
        <p:spPr>
          <a:xfrm>
            <a:off x="8918911" y="0"/>
            <a:ext cx="3273089" cy="2359745"/>
          </a:xfrm>
        </p:spPr>
        <p:txBody>
          <a:bodyPr/>
          <a:lstStyle/>
          <a:p>
            <a:endParaRPr lang="en-US"/>
          </a:p>
        </p:txBody>
      </p:sp>
      <p:sp>
        <p:nvSpPr>
          <p:cNvPr id="2" name="Title 1">
            <a:extLst>
              <a:ext uri="{FF2B5EF4-FFF2-40B4-BE49-F238E27FC236}">
                <a16:creationId xmlns:a16="http://schemas.microsoft.com/office/drawing/2014/main" id="{03DAC723-4A6B-42E7-B974-B469F2F5141F}"/>
              </a:ext>
            </a:extLst>
          </p:cNvPr>
          <p:cNvSpPr>
            <a:spLocks noGrp="1"/>
          </p:cNvSpPr>
          <p:nvPr>
            <p:ph type="title" hasCustomPrompt="1"/>
          </p:nvPr>
        </p:nvSpPr>
        <p:spPr>
          <a:xfrm>
            <a:off x="723900" y="767110"/>
            <a:ext cx="7924154" cy="1134015"/>
          </a:xfrm>
        </p:spPr>
        <p:txBody>
          <a:bodyPr/>
          <a:lstStyle>
            <a:lvl1pPr>
              <a:lnSpc>
                <a:spcPct val="100000"/>
              </a:lnSpc>
              <a:defRPr>
                <a:solidFill>
                  <a:srgbClr val="573962"/>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1A0FC094-42C7-40FD-A438-63BC3F635F15}"/>
              </a:ext>
            </a:extLst>
          </p:cNvPr>
          <p:cNvSpPr>
            <a:spLocks noGrp="1"/>
          </p:cNvSpPr>
          <p:nvPr>
            <p:ph type="body" sz="quarter" idx="13"/>
          </p:nvPr>
        </p:nvSpPr>
        <p:spPr>
          <a:xfrm>
            <a:off x="723900" y="2303463"/>
            <a:ext cx="7924800" cy="41227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2809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content, 1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BA8D28D-A674-476A-99F5-01FBE17999C7}"/>
              </a:ext>
            </a:extLst>
          </p:cNvPr>
          <p:cNvSpPr>
            <a:spLocks noGrp="1"/>
          </p:cNvSpPr>
          <p:nvPr>
            <p:ph type="pic" sz="quarter" idx="10"/>
          </p:nvPr>
        </p:nvSpPr>
        <p:spPr>
          <a:xfrm>
            <a:off x="3444" y="0"/>
            <a:ext cx="4372244" cy="6858000"/>
          </a:xfrm>
        </p:spPr>
        <p:txBody>
          <a:bodyPr/>
          <a:lstStyle/>
          <a:p>
            <a:endParaRPr lang="en-US"/>
          </a:p>
        </p:txBody>
      </p:sp>
      <p:sp>
        <p:nvSpPr>
          <p:cNvPr id="2" name="Title 1">
            <a:extLst>
              <a:ext uri="{FF2B5EF4-FFF2-40B4-BE49-F238E27FC236}">
                <a16:creationId xmlns:a16="http://schemas.microsoft.com/office/drawing/2014/main" id="{03DAC723-4A6B-42E7-B974-B469F2F5141F}"/>
              </a:ext>
            </a:extLst>
          </p:cNvPr>
          <p:cNvSpPr>
            <a:spLocks noGrp="1"/>
          </p:cNvSpPr>
          <p:nvPr>
            <p:ph type="title" hasCustomPrompt="1"/>
          </p:nvPr>
        </p:nvSpPr>
        <p:spPr>
          <a:xfrm>
            <a:off x="5027262" y="798106"/>
            <a:ext cx="6783738" cy="1163589"/>
          </a:xfrm>
        </p:spPr>
        <p:txBody>
          <a:bodyPr lIns="0" tIns="0" rIns="0" bIns="0" anchor="t" anchorCtr="0"/>
          <a:lstStyle>
            <a:lvl1pPr>
              <a:lnSpc>
                <a:spcPct val="100000"/>
              </a:lnSpc>
              <a:defRPr/>
            </a:lvl1pPr>
          </a:lstStyle>
          <a:p>
            <a:r>
              <a:rPr lang="en-US"/>
              <a:t>CLICK TO EDIT MASTER TITLE STYLE</a:t>
            </a:r>
          </a:p>
        </p:txBody>
      </p:sp>
      <p:sp>
        <p:nvSpPr>
          <p:cNvPr id="6" name="Text Placeholder 5">
            <a:extLst>
              <a:ext uri="{FF2B5EF4-FFF2-40B4-BE49-F238E27FC236}">
                <a16:creationId xmlns:a16="http://schemas.microsoft.com/office/drawing/2014/main" id="{3EB6FDF4-8889-44F0-BF79-CC99AF41FC9F}"/>
              </a:ext>
            </a:extLst>
          </p:cNvPr>
          <p:cNvSpPr>
            <a:spLocks noGrp="1"/>
          </p:cNvSpPr>
          <p:nvPr>
            <p:ph type="body" sz="quarter" idx="11"/>
          </p:nvPr>
        </p:nvSpPr>
        <p:spPr>
          <a:xfrm>
            <a:off x="5027613" y="2351088"/>
            <a:ext cx="6783387" cy="38735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445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Content, 1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BA8D28D-A674-476A-99F5-01FBE17999C7}"/>
              </a:ext>
            </a:extLst>
          </p:cNvPr>
          <p:cNvSpPr>
            <a:spLocks noGrp="1"/>
          </p:cNvSpPr>
          <p:nvPr>
            <p:ph type="pic" sz="quarter" idx="10"/>
          </p:nvPr>
        </p:nvSpPr>
        <p:spPr>
          <a:xfrm>
            <a:off x="7819756" y="0"/>
            <a:ext cx="4372244" cy="6858000"/>
          </a:xfrm>
        </p:spPr>
        <p:txBody>
          <a:bodyPr/>
          <a:lstStyle/>
          <a:p>
            <a:endParaRPr lang="en-US"/>
          </a:p>
        </p:txBody>
      </p:sp>
      <p:sp>
        <p:nvSpPr>
          <p:cNvPr id="2" name="Title 1">
            <a:extLst>
              <a:ext uri="{FF2B5EF4-FFF2-40B4-BE49-F238E27FC236}">
                <a16:creationId xmlns:a16="http://schemas.microsoft.com/office/drawing/2014/main" id="{03DAC723-4A6B-42E7-B974-B469F2F5141F}"/>
              </a:ext>
            </a:extLst>
          </p:cNvPr>
          <p:cNvSpPr>
            <a:spLocks noGrp="1"/>
          </p:cNvSpPr>
          <p:nvPr>
            <p:ph type="title" hasCustomPrompt="1"/>
          </p:nvPr>
        </p:nvSpPr>
        <p:spPr>
          <a:xfrm>
            <a:off x="727821" y="762938"/>
            <a:ext cx="6783738" cy="1163589"/>
          </a:xfrm>
        </p:spPr>
        <p:txBody>
          <a:bodyPr lIns="0" tIns="0" rIns="0" bIns="0" anchor="t" anchorCtr="0"/>
          <a:lstStyle>
            <a:lvl1pPr>
              <a:lnSpc>
                <a:spcPct val="100000"/>
              </a:lnSpc>
              <a:defRPr/>
            </a:lvl1pPr>
          </a:lstStyle>
          <a:p>
            <a:r>
              <a:rPr lang="en-US"/>
              <a:t>CLICK TO EDIT MASTER TITLE STYLE</a:t>
            </a:r>
          </a:p>
        </p:txBody>
      </p:sp>
      <p:sp>
        <p:nvSpPr>
          <p:cNvPr id="6" name="Text Placeholder 5">
            <a:extLst>
              <a:ext uri="{FF2B5EF4-FFF2-40B4-BE49-F238E27FC236}">
                <a16:creationId xmlns:a16="http://schemas.microsoft.com/office/drawing/2014/main" id="{3EB6FDF4-8889-44F0-BF79-CC99AF41FC9F}"/>
              </a:ext>
            </a:extLst>
          </p:cNvPr>
          <p:cNvSpPr>
            <a:spLocks noGrp="1"/>
          </p:cNvSpPr>
          <p:nvPr>
            <p:ph type="body" sz="quarter" idx="11"/>
          </p:nvPr>
        </p:nvSpPr>
        <p:spPr>
          <a:xfrm>
            <a:off x="728172" y="2315920"/>
            <a:ext cx="6783387" cy="38735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634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Content (2), 1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BA8D28D-A674-476A-99F5-01FBE17999C7}"/>
              </a:ext>
            </a:extLst>
          </p:cNvPr>
          <p:cNvSpPr>
            <a:spLocks noGrp="1"/>
          </p:cNvSpPr>
          <p:nvPr>
            <p:ph type="pic" sz="quarter" idx="10"/>
          </p:nvPr>
        </p:nvSpPr>
        <p:spPr>
          <a:xfrm>
            <a:off x="7130903" y="0"/>
            <a:ext cx="5061097" cy="6858000"/>
          </a:xfrm>
        </p:spPr>
        <p:txBody>
          <a:bodyPr/>
          <a:lstStyle/>
          <a:p>
            <a:endParaRPr lang="en-US"/>
          </a:p>
        </p:txBody>
      </p:sp>
      <p:sp>
        <p:nvSpPr>
          <p:cNvPr id="2" name="Title 1">
            <a:extLst>
              <a:ext uri="{FF2B5EF4-FFF2-40B4-BE49-F238E27FC236}">
                <a16:creationId xmlns:a16="http://schemas.microsoft.com/office/drawing/2014/main" id="{03DAC723-4A6B-42E7-B974-B469F2F5141F}"/>
              </a:ext>
            </a:extLst>
          </p:cNvPr>
          <p:cNvSpPr>
            <a:spLocks noGrp="1"/>
          </p:cNvSpPr>
          <p:nvPr>
            <p:ph type="title" hasCustomPrompt="1"/>
          </p:nvPr>
        </p:nvSpPr>
        <p:spPr>
          <a:xfrm>
            <a:off x="727821" y="762938"/>
            <a:ext cx="6059841" cy="1163589"/>
          </a:xfrm>
        </p:spPr>
        <p:txBody>
          <a:bodyPr lIns="0" tIns="0" rIns="0" bIns="0" anchor="t" anchorCtr="0"/>
          <a:lstStyle>
            <a:lvl1pPr>
              <a:lnSpc>
                <a:spcPct val="100000"/>
              </a:lnSpc>
              <a:defRPr/>
            </a:lvl1pPr>
          </a:lstStyle>
          <a:p>
            <a:r>
              <a:rPr lang="en-US"/>
              <a:t>CLICK TO EDIT MASTER TITLE STYLE</a:t>
            </a:r>
          </a:p>
        </p:txBody>
      </p:sp>
      <p:sp>
        <p:nvSpPr>
          <p:cNvPr id="6" name="Text Placeholder 5">
            <a:extLst>
              <a:ext uri="{FF2B5EF4-FFF2-40B4-BE49-F238E27FC236}">
                <a16:creationId xmlns:a16="http://schemas.microsoft.com/office/drawing/2014/main" id="{3EB6FDF4-8889-44F0-BF79-CC99AF41FC9F}"/>
              </a:ext>
            </a:extLst>
          </p:cNvPr>
          <p:cNvSpPr>
            <a:spLocks noGrp="1"/>
          </p:cNvSpPr>
          <p:nvPr>
            <p:ph type="body" sz="quarter" idx="11"/>
          </p:nvPr>
        </p:nvSpPr>
        <p:spPr>
          <a:xfrm>
            <a:off x="728173" y="2315920"/>
            <a:ext cx="6059490" cy="257260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DAA0D15B-7C70-41FB-BC93-53E9F679F65D}"/>
              </a:ext>
            </a:extLst>
          </p:cNvPr>
          <p:cNvSpPr>
            <a:spLocks noGrp="1"/>
          </p:cNvSpPr>
          <p:nvPr>
            <p:ph type="body" sz="quarter" idx="12"/>
          </p:nvPr>
        </p:nvSpPr>
        <p:spPr>
          <a:xfrm>
            <a:off x="727075" y="5175250"/>
            <a:ext cx="6059488" cy="132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2062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80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lvl1pPr algn="ctr" defTabSz="914400" rtl="0" eaLnBrk="1" latinLnBrk="0" hangingPunct="1">
        <a:lnSpc>
          <a:spcPct val="80000"/>
        </a:lnSpc>
        <a:spcBef>
          <a:spcPct val="0"/>
        </a:spcBef>
        <a:buNone/>
        <a:defRPr lang="en-US" sz="3200" b="1" kern="1200" dirty="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B4D73F-2B29-F2EF-7C02-61FAAC929B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1519"/>
            <a:ext cx="12192000" cy="6816481"/>
          </a:xfrm>
          <a:prstGeom prst="rect">
            <a:avLst/>
          </a:prstGeom>
        </p:spPr>
      </p:pic>
      <p:sp>
        <p:nvSpPr>
          <p:cNvPr id="5" name="Rectangle 4">
            <a:extLst>
              <a:ext uri="{FF2B5EF4-FFF2-40B4-BE49-F238E27FC236}">
                <a16:creationId xmlns:a16="http://schemas.microsoft.com/office/drawing/2014/main" id="{D43E0B16-92DD-6382-C044-F2F4E2A36812}"/>
              </a:ext>
            </a:extLst>
          </p:cNvPr>
          <p:cNvSpPr/>
          <p:nvPr userDrawn="1"/>
        </p:nvSpPr>
        <p:spPr>
          <a:xfrm>
            <a:off x="-14068" y="41519"/>
            <a:ext cx="12192000" cy="6862899"/>
          </a:xfrm>
          <a:prstGeom prst="rect">
            <a:avLst/>
          </a:prstGeom>
          <a:solidFill>
            <a:schemeClr val="bg1">
              <a:alpha val="750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Rectangle 1">
            <a:extLst>
              <a:ext uri="{FF2B5EF4-FFF2-40B4-BE49-F238E27FC236}">
                <a16:creationId xmlns:a16="http://schemas.microsoft.com/office/drawing/2014/main" id="{CE611FAF-5C41-C6A4-F648-3DAD0B10C03A}"/>
              </a:ext>
            </a:extLst>
          </p:cNvPr>
          <p:cNvSpPr/>
          <p:nvPr userDrawn="1"/>
        </p:nvSpPr>
        <p:spPr>
          <a:xfrm>
            <a:off x="-14068" y="0"/>
            <a:ext cx="12220136" cy="1789042"/>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itle Placeholder 1">
            <a:extLst>
              <a:ext uri="{FF2B5EF4-FFF2-40B4-BE49-F238E27FC236}">
                <a16:creationId xmlns:a16="http://schemas.microsoft.com/office/drawing/2014/main" id="{FE42106A-52F8-FC14-C3CA-F98E61F4E144}"/>
              </a:ext>
            </a:extLst>
          </p:cNvPr>
          <p:cNvSpPr>
            <a:spLocks noGrp="1"/>
          </p:cNvSpPr>
          <p:nvPr>
            <p:ph type="title"/>
          </p:nvPr>
        </p:nvSpPr>
        <p:spPr>
          <a:xfrm>
            <a:off x="521130" y="99212"/>
            <a:ext cx="11149739" cy="1590618"/>
          </a:xfrm>
          <a:prstGeom prst="rect">
            <a:avLst/>
          </a:prstGeom>
        </p:spPr>
        <p:txBody>
          <a:bodyPr vert="horz" lIns="0" tIns="0" rIns="0" bIns="0" rtlCol="0" anchor="ctr" anchorCtr="0">
            <a:noAutofit/>
          </a:bodyPr>
          <a:lstStyle/>
          <a:p>
            <a:r>
              <a:rPr lang="en-US"/>
              <a:t>CLICK TO EDIT MASTER TITLE STYLE</a:t>
            </a:r>
          </a:p>
        </p:txBody>
      </p:sp>
      <p:sp>
        <p:nvSpPr>
          <p:cNvPr id="13" name="Text Placeholder 2">
            <a:extLst>
              <a:ext uri="{FF2B5EF4-FFF2-40B4-BE49-F238E27FC236}">
                <a16:creationId xmlns:a16="http://schemas.microsoft.com/office/drawing/2014/main" id="{1AAB6325-2D1C-CB4D-15DE-C1DEE7139813}"/>
              </a:ext>
            </a:extLst>
          </p:cNvPr>
          <p:cNvSpPr>
            <a:spLocks noGrp="1"/>
          </p:cNvSpPr>
          <p:nvPr>
            <p:ph type="body" idx="1"/>
          </p:nvPr>
        </p:nvSpPr>
        <p:spPr>
          <a:xfrm>
            <a:off x="521130" y="2233853"/>
            <a:ext cx="11430000" cy="397341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3331084"/>
      </p:ext>
    </p:extLst>
  </p:cSld>
  <p:clrMap bg1="lt1" tx1="dk1" bg2="lt2" tx2="dk2" accent1="accent1" accent2="accent2" accent3="accent3" accent4="accent4" accent5="accent5" accent6="accent6" hlink="hlink" folHlink="folHlink"/>
  <p:sldLayoutIdLst>
    <p:sldLayoutId id="2147483665" r:id="rId1"/>
  </p:sldLayoutIdLst>
  <p:hf sldNum="0" hdr="0" ftr="0" dt="0"/>
  <p:txStyles>
    <p:titleStyle>
      <a:lvl1pPr algn="ctr" defTabSz="914400" rtl="0" eaLnBrk="1" latinLnBrk="0" hangingPunct="1">
        <a:lnSpc>
          <a:spcPct val="80000"/>
        </a:lnSpc>
        <a:spcBef>
          <a:spcPct val="0"/>
        </a:spcBef>
        <a:buNone/>
        <a:defRPr lang="en-US" sz="3200" b="1" kern="1200" dirty="0">
          <a:solidFill>
            <a:srgbClr val="57396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7D8978"/>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7D8978"/>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7D8978"/>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3900" y="823937"/>
            <a:ext cx="11087100" cy="1163589"/>
          </a:xfrm>
          <a:prstGeom prst="rect">
            <a:avLst/>
          </a:prstGeom>
        </p:spPr>
        <p:txBody>
          <a:bodyPr vert="horz" lIns="0" tIns="0" rIns="0" bIns="0" rtlCol="0" anchor="ctr" anchorCtr="0">
            <a:noAutofit/>
          </a:bodyPr>
          <a:lstStyle/>
          <a:p>
            <a:r>
              <a:rPr lang="en-US"/>
              <a:t>CLICK TO EDIT MASTER TITLE STYLE</a:t>
            </a:r>
          </a:p>
        </p:txBody>
      </p:sp>
      <p:sp>
        <p:nvSpPr>
          <p:cNvPr id="3" name="Text Placeholder 2"/>
          <p:cNvSpPr>
            <a:spLocks noGrp="1"/>
          </p:cNvSpPr>
          <p:nvPr>
            <p:ph type="body" idx="1"/>
          </p:nvPr>
        </p:nvSpPr>
        <p:spPr>
          <a:xfrm>
            <a:off x="723900" y="2273084"/>
            <a:ext cx="11087100" cy="34839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6007398"/>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lvl1pPr algn="l" defTabSz="914400" rtl="0" eaLnBrk="1" latinLnBrk="0" hangingPunct="1">
        <a:lnSpc>
          <a:spcPct val="100000"/>
        </a:lnSpc>
        <a:spcBef>
          <a:spcPct val="0"/>
        </a:spcBef>
        <a:buNone/>
        <a:defRPr sz="3200" b="1" kern="1200">
          <a:solidFill>
            <a:srgbClr val="57396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7D8978"/>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7D8978"/>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7D8978"/>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B4D73F-2B29-F2EF-7C02-61FAAC929B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1519"/>
            <a:ext cx="12192000" cy="6816481"/>
          </a:xfrm>
          <a:prstGeom prst="rect">
            <a:avLst/>
          </a:prstGeom>
        </p:spPr>
      </p:pic>
      <p:sp>
        <p:nvSpPr>
          <p:cNvPr id="5" name="Rectangle 4">
            <a:extLst>
              <a:ext uri="{FF2B5EF4-FFF2-40B4-BE49-F238E27FC236}">
                <a16:creationId xmlns:a16="http://schemas.microsoft.com/office/drawing/2014/main" id="{D43E0B16-92DD-6382-C044-F2F4E2A36812}"/>
              </a:ext>
            </a:extLst>
          </p:cNvPr>
          <p:cNvSpPr/>
          <p:nvPr userDrawn="1"/>
        </p:nvSpPr>
        <p:spPr>
          <a:xfrm>
            <a:off x="0" y="-4899"/>
            <a:ext cx="12192000" cy="6862899"/>
          </a:xfrm>
          <a:prstGeom prst="rect">
            <a:avLst/>
          </a:prstGeom>
          <a:solidFill>
            <a:srgbClr val="F2F2F2">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Rectangle 8">
            <a:extLst>
              <a:ext uri="{FF2B5EF4-FFF2-40B4-BE49-F238E27FC236}">
                <a16:creationId xmlns:a16="http://schemas.microsoft.com/office/drawing/2014/main" id="{E6EC873C-2D95-C683-AA51-D6E6E0737A5D}"/>
              </a:ext>
            </a:extLst>
          </p:cNvPr>
          <p:cNvSpPr/>
          <p:nvPr userDrawn="1"/>
        </p:nvSpPr>
        <p:spPr>
          <a:xfrm>
            <a:off x="0" y="0"/>
            <a:ext cx="12192000" cy="1789042"/>
          </a:xfrm>
          <a:prstGeom prst="rect">
            <a:avLst/>
          </a:prstGeom>
          <a:solidFill>
            <a:srgbClr val="57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itle Placeholder 1">
            <a:extLst>
              <a:ext uri="{FF2B5EF4-FFF2-40B4-BE49-F238E27FC236}">
                <a16:creationId xmlns:a16="http://schemas.microsoft.com/office/drawing/2014/main" id="{FE42106A-52F8-FC14-C3CA-F98E61F4E144}"/>
              </a:ext>
            </a:extLst>
          </p:cNvPr>
          <p:cNvSpPr>
            <a:spLocks noGrp="1"/>
          </p:cNvSpPr>
          <p:nvPr>
            <p:ph type="title"/>
          </p:nvPr>
        </p:nvSpPr>
        <p:spPr>
          <a:xfrm>
            <a:off x="521130" y="99212"/>
            <a:ext cx="11149739" cy="1590618"/>
          </a:xfrm>
          <a:prstGeom prst="rect">
            <a:avLst/>
          </a:prstGeom>
        </p:spPr>
        <p:txBody>
          <a:bodyPr vert="horz" lIns="0" tIns="0" rIns="0" bIns="0" rtlCol="0" anchor="ctr" anchorCtr="0">
            <a:noAutofit/>
          </a:bodyPr>
          <a:lstStyle/>
          <a:p>
            <a:r>
              <a:rPr lang="en-US"/>
              <a:t>CLICK TO EDIT MASTER TITLE STYLE</a:t>
            </a:r>
          </a:p>
        </p:txBody>
      </p:sp>
      <p:sp>
        <p:nvSpPr>
          <p:cNvPr id="13" name="Text Placeholder 2">
            <a:extLst>
              <a:ext uri="{FF2B5EF4-FFF2-40B4-BE49-F238E27FC236}">
                <a16:creationId xmlns:a16="http://schemas.microsoft.com/office/drawing/2014/main" id="{1AAB6325-2D1C-CB4D-15DE-C1DEE7139813}"/>
              </a:ext>
            </a:extLst>
          </p:cNvPr>
          <p:cNvSpPr>
            <a:spLocks noGrp="1"/>
          </p:cNvSpPr>
          <p:nvPr>
            <p:ph type="body" idx="1"/>
          </p:nvPr>
        </p:nvSpPr>
        <p:spPr>
          <a:xfrm>
            <a:off x="521130" y="2233853"/>
            <a:ext cx="11430000" cy="397341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7183956"/>
      </p:ext>
    </p:extLst>
  </p:cSld>
  <p:clrMap bg1="lt1" tx1="dk1" bg2="lt2" tx2="dk2" accent1="accent1" accent2="accent2" accent3="accent3" accent4="accent4" accent5="accent5" accent6="accent6" hlink="hlink" folHlink="folHlink"/>
  <p:sldLayoutIdLst>
    <p:sldLayoutId id="2147483679" r:id="rId1"/>
  </p:sldLayoutIdLst>
  <p:hf sldNum="0" hdr="0" ftr="0" dt="0"/>
  <p:txStyles>
    <p:titleStyle>
      <a:lvl1pPr algn="ctr" defTabSz="914400" rtl="0" eaLnBrk="1" latinLnBrk="0" hangingPunct="1">
        <a:lnSpc>
          <a:spcPct val="80000"/>
        </a:lnSpc>
        <a:spcBef>
          <a:spcPct val="0"/>
        </a:spcBef>
        <a:buNone/>
        <a:defRPr lang="en-US" sz="3200" b="1" kern="1200" dirty="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7D8978"/>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7D8978"/>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7D8978"/>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emf"/><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Layout" Target="../slideLayouts/slideLayout8.xml"/><Relationship Id="rId6" Type="http://schemas.openxmlformats.org/officeDocument/2006/relationships/hyperlink" Target="mailto:customercare@petbenefits.com" TargetMode="External"/><Relationship Id="rId5" Type="http://schemas.openxmlformats.org/officeDocument/2006/relationships/image" Target="../media/image5.emf"/><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43616A-158D-2B5F-F32E-BE478DDCDB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26200" y="1"/>
            <a:ext cx="5765800" cy="6858000"/>
          </a:xfrm>
          <a:prstGeom prst="rect">
            <a:avLst/>
          </a:prstGeom>
        </p:spPr>
      </p:pic>
      <p:sp>
        <p:nvSpPr>
          <p:cNvPr id="12" name="Rectangle 11">
            <a:extLst>
              <a:ext uri="{FF2B5EF4-FFF2-40B4-BE49-F238E27FC236}">
                <a16:creationId xmlns:a16="http://schemas.microsoft.com/office/drawing/2014/main" id="{AC335F8A-C913-D445-8B84-270585346E16}"/>
              </a:ext>
            </a:extLst>
          </p:cNvPr>
          <p:cNvSpPr/>
          <p:nvPr/>
        </p:nvSpPr>
        <p:spPr>
          <a:xfrm>
            <a:off x="4215319" y="0"/>
            <a:ext cx="7976681" cy="6858000"/>
          </a:xfrm>
          <a:prstGeom prst="rect">
            <a:avLst/>
          </a:prstGeom>
          <a:solidFill>
            <a:srgbClr val="573962">
              <a:alpha val="27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909EC5B-39F9-9DE2-8126-1267DAB1B4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8A2C5CB-290D-EA49-9DD3-2E1BCB6471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25142" y="5887451"/>
            <a:ext cx="2451794" cy="605589"/>
          </a:xfrm>
          <a:prstGeom prst="rect">
            <a:avLst/>
          </a:prstGeom>
        </p:spPr>
      </p:pic>
      <p:sp>
        <p:nvSpPr>
          <p:cNvPr id="9" name="Text Placeholder 3">
            <a:extLst>
              <a:ext uri="{FF2B5EF4-FFF2-40B4-BE49-F238E27FC236}">
                <a16:creationId xmlns:a16="http://schemas.microsoft.com/office/drawing/2014/main" id="{203E8ECB-7CA9-B609-5354-C1F4170362B8}"/>
              </a:ext>
            </a:extLst>
          </p:cNvPr>
          <p:cNvSpPr txBox="1">
            <a:spLocks/>
          </p:cNvSpPr>
          <p:nvPr/>
        </p:nvSpPr>
        <p:spPr>
          <a:xfrm>
            <a:off x="703039" y="5324499"/>
            <a:ext cx="6138863" cy="990426"/>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pPr>
            <a:r>
              <a:rPr lang="en-US" sz="2800" b="1" dirty="0">
                <a:solidFill>
                  <a:schemeClr val="accent5">
                    <a:lumMod val="20000"/>
                    <a:lumOff val="80000"/>
                  </a:schemeClr>
                </a:solidFill>
                <a:latin typeface="Arial"/>
                <a:cs typeface="Arial"/>
              </a:rPr>
              <a:t>TOTAL PET PLAN + WISHBONE</a:t>
            </a:r>
          </a:p>
          <a:p>
            <a:pPr marL="0" indent="0" fontAlgn="auto">
              <a:spcAft>
                <a:spcPts val="0"/>
              </a:spcAft>
              <a:buFont typeface="Wingdings" panose="05000000000000000000" pitchFamily="2" charset="2"/>
              <a:buNone/>
            </a:pPr>
            <a:r>
              <a:rPr lang="en-US" sz="2400" dirty="0">
                <a:solidFill>
                  <a:schemeClr val="accent5">
                    <a:lumMod val="20000"/>
                    <a:lumOff val="80000"/>
                  </a:schemeClr>
                </a:solidFill>
                <a:latin typeface="Arial"/>
                <a:cs typeface="Arial"/>
              </a:rPr>
              <a:t>brought to you by Pet Benefit Solutions</a:t>
            </a:r>
          </a:p>
          <a:p>
            <a:pPr marL="0" indent="0" fontAlgn="auto">
              <a:spcAft>
                <a:spcPts val="0"/>
              </a:spcAft>
              <a:buFont typeface="Wingdings" panose="05000000000000000000" pitchFamily="2" charset="2"/>
              <a:buNone/>
            </a:pPr>
            <a:endParaRPr lang="en-US" dirty="0">
              <a:solidFill>
                <a:schemeClr val="accent5">
                  <a:lumMod val="20000"/>
                  <a:lumOff val="80000"/>
                </a:schemeClr>
              </a:solidFill>
            </a:endParaRPr>
          </a:p>
        </p:txBody>
      </p:sp>
      <p:sp>
        <p:nvSpPr>
          <p:cNvPr id="11" name="Title 1">
            <a:extLst>
              <a:ext uri="{FF2B5EF4-FFF2-40B4-BE49-F238E27FC236}">
                <a16:creationId xmlns:a16="http://schemas.microsoft.com/office/drawing/2014/main" id="{702190A7-6B38-FBEF-1DC8-84D10FEA0FCB}"/>
              </a:ext>
            </a:extLst>
          </p:cNvPr>
          <p:cNvSpPr txBox="1">
            <a:spLocks/>
          </p:cNvSpPr>
          <p:nvPr/>
        </p:nvSpPr>
        <p:spPr>
          <a:xfrm>
            <a:off x="693737" y="1368978"/>
            <a:ext cx="5732463" cy="2586544"/>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lang="en-US" sz="3200" b="1" kern="1200">
                <a:solidFill>
                  <a:schemeClr val="accent1"/>
                </a:solidFill>
                <a:latin typeface="Arial" panose="020B0604020202020204" pitchFamily="34" charset="0"/>
                <a:ea typeface="+mj-ea"/>
                <a:cs typeface="Arial" panose="020B0604020202020204" pitchFamily="34" charset="0"/>
              </a:defRPr>
            </a:lvl1pPr>
          </a:lstStyle>
          <a:p>
            <a:pPr fontAlgn="auto">
              <a:lnSpc>
                <a:spcPct val="100000"/>
              </a:lnSpc>
              <a:spcAft>
                <a:spcPts val="0"/>
              </a:spcAft>
            </a:pPr>
            <a:r>
              <a:rPr lang="en-US" sz="3600">
                <a:solidFill>
                  <a:schemeClr val="bg1"/>
                </a:solidFill>
                <a:latin typeface="Arial"/>
                <a:cs typeface="Arial"/>
              </a:rPr>
              <a:t>PET BENEFITS</a:t>
            </a:r>
          </a:p>
          <a:p>
            <a:pPr>
              <a:lnSpc>
                <a:spcPct val="100000"/>
              </a:lnSpc>
            </a:pPr>
            <a:r>
              <a:rPr lang="en-US" sz="3600" b="0">
                <a:solidFill>
                  <a:schemeClr val="bg1"/>
                </a:solidFill>
                <a:latin typeface="Arial"/>
                <a:cs typeface="Arial"/>
              </a:rPr>
              <a:t>YOU AND YOUR PETS WILL LOVE</a:t>
            </a:r>
            <a:endParaRPr lang="en-US" sz="4400" b="0">
              <a:solidFill>
                <a:schemeClr val="bg1"/>
              </a:solidFill>
              <a:latin typeface="Arial"/>
              <a:cs typeface="Arial"/>
            </a:endParaRPr>
          </a:p>
        </p:txBody>
      </p:sp>
    </p:spTree>
    <p:extLst>
      <p:ext uri="{BB962C8B-B14F-4D97-AF65-F5344CB8AC3E}">
        <p14:creationId xmlns:p14="http://schemas.microsoft.com/office/powerpoint/2010/main" val="3928603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5" descr="A large brown dog lying on the ground&#10;&#10;Description automatically generated">
            <a:extLst>
              <a:ext uri="{FF2B5EF4-FFF2-40B4-BE49-F238E27FC236}">
                <a16:creationId xmlns:a16="http://schemas.microsoft.com/office/drawing/2014/main" id="{F0DE02CF-4D48-433E-1FE6-04DB169A78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0"/>
            <a:ext cx="4372244" cy="6858000"/>
          </a:xfrm>
          <a:prstGeom prst="rect">
            <a:avLst/>
          </a:prstGeom>
        </p:spPr>
      </p:pic>
      <p:sp>
        <p:nvSpPr>
          <p:cNvPr id="19" name="Content Placeholder 2">
            <a:extLst>
              <a:ext uri="{FF2B5EF4-FFF2-40B4-BE49-F238E27FC236}">
                <a16:creationId xmlns:a16="http://schemas.microsoft.com/office/drawing/2014/main" id="{D01E7233-67B3-06D2-7B3B-502C9FE11CED}"/>
              </a:ext>
            </a:extLst>
          </p:cNvPr>
          <p:cNvSpPr txBox="1">
            <a:spLocks/>
          </p:cNvSpPr>
          <p:nvPr/>
        </p:nvSpPr>
        <p:spPr>
          <a:xfrm>
            <a:off x="5027613" y="2351088"/>
            <a:ext cx="6783387" cy="3873500"/>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000"/>
              </a:spcBef>
              <a:buClr>
                <a:srgbClr val="7D8978"/>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100000"/>
              </a:lnSpc>
              <a:spcBef>
                <a:spcPts val="500"/>
              </a:spcBef>
              <a:buClr>
                <a:srgbClr val="7D8978"/>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100000"/>
              </a:lnSpc>
              <a:spcBef>
                <a:spcPts val="500"/>
              </a:spcBef>
              <a:buClr>
                <a:srgbClr val="7D8978"/>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0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10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Receive members-only pricing (up to 40% off) on your pet’s prescriptions, preventatives, food, treats, and more</a:t>
            </a:r>
            <a:endParaRPr lang="en-US"/>
          </a:p>
          <a:p>
            <a:pPr fontAlgn="auto">
              <a:spcAft>
                <a:spcPts val="0"/>
              </a:spcAft>
            </a:pPr>
            <a:r>
              <a:rPr lang="en-US">
                <a:latin typeface="Arial"/>
                <a:cs typeface="Arial"/>
              </a:rPr>
              <a:t>Shipping is always free</a:t>
            </a:r>
          </a:p>
          <a:p>
            <a:pPr fontAlgn="auto">
              <a:spcAft>
                <a:spcPts val="0"/>
              </a:spcAft>
            </a:pPr>
            <a:r>
              <a:rPr lang="en-US">
                <a:latin typeface="Arial"/>
                <a:cs typeface="Arial"/>
              </a:rPr>
              <a:t>Most prescriptions can be picked up </a:t>
            </a:r>
            <a:r>
              <a:rPr lang="en-US">
                <a:latin typeface="Arial"/>
                <a:ea typeface="Calibri"/>
                <a:cs typeface="Arial"/>
              </a:rPr>
              <a:t>at </a:t>
            </a:r>
            <a:r>
              <a:rPr lang="en-US">
                <a:latin typeface="Arial"/>
                <a:ea typeface="Times New Roman" panose="02020603050405020304" pitchFamily="18" charset="0"/>
                <a:cs typeface="Arial"/>
              </a:rPr>
              <a:t>participating pharmacies, including CVS, Walmart, and other independent CVS Caremark® pharmacies</a:t>
            </a:r>
          </a:p>
          <a:p>
            <a:pPr fontAlgn="auto">
              <a:spcAft>
                <a:spcPts val="0"/>
              </a:spcAft>
            </a:pPr>
            <a:r>
              <a:rPr lang="en-US">
                <a:latin typeface="Arial"/>
                <a:cs typeface="Arial"/>
              </a:rPr>
              <a:t>All dogs and cats are eligible, regardless of age, breed or health</a:t>
            </a:r>
          </a:p>
        </p:txBody>
      </p:sp>
      <p:sp>
        <p:nvSpPr>
          <p:cNvPr id="2" name="Title 1">
            <a:extLst>
              <a:ext uri="{FF2B5EF4-FFF2-40B4-BE49-F238E27FC236}">
                <a16:creationId xmlns:a16="http://schemas.microsoft.com/office/drawing/2014/main" id="{7689689E-4D41-5AD4-BECE-C51AFA18DFDC}"/>
              </a:ext>
            </a:extLst>
          </p:cNvPr>
          <p:cNvSpPr txBox="1">
            <a:spLocks/>
          </p:cNvSpPr>
          <p:nvPr/>
        </p:nvSpPr>
        <p:spPr>
          <a:xfrm>
            <a:off x="5027262" y="798106"/>
            <a:ext cx="6783738" cy="116358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kern="1200">
                <a:solidFill>
                  <a:srgbClr val="573962"/>
                </a:solidFill>
                <a:latin typeface="Arial" panose="020B0604020202020204" pitchFamily="34" charset="0"/>
                <a:ea typeface="+mj-ea"/>
                <a:cs typeface="Arial" panose="020B0604020202020204" pitchFamily="34" charset="0"/>
              </a:defRPr>
            </a:lvl1pPr>
          </a:lstStyle>
          <a:p>
            <a:pPr fontAlgn="auto">
              <a:spcAft>
                <a:spcPts val="0"/>
              </a:spcAft>
            </a:pPr>
            <a:r>
              <a:rPr lang="en-US"/>
              <a:t>DISCOUNTS ON </a:t>
            </a:r>
          </a:p>
          <a:p>
            <a:pPr fontAlgn="auto">
              <a:spcAft>
                <a:spcPts val="0"/>
              </a:spcAft>
            </a:pPr>
            <a:r>
              <a:rPr lang="en-US" b="0"/>
              <a:t>PRODUCTS &amp; PRESCRIPTIONS</a:t>
            </a:r>
          </a:p>
        </p:txBody>
      </p:sp>
      <p:sp>
        <p:nvSpPr>
          <p:cNvPr id="3" name="Rectangle 2">
            <a:extLst>
              <a:ext uri="{FF2B5EF4-FFF2-40B4-BE49-F238E27FC236}">
                <a16:creationId xmlns:a16="http://schemas.microsoft.com/office/drawing/2014/main" id="{29CDAFD4-9DBF-8018-68BC-4D22ACABCFB6}"/>
              </a:ext>
            </a:extLst>
          </p:cNvPr>
          <p:cNvSpPr/>
          <p:nvPr/>
        </p:nvSpPr>
        <p:spPr>
          <a:xfrm>
            <a:off x="10672846" y="399157"/>
            <a:ext cx="115306" cy="234256"/>
          </a:xfrm>
          <a:prstGeom prst="rect">
            <a:avLst/>
          </a:prstGeom>
          <a:solidFill>
            <a:srgbClr val="516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4" name="Rectangle 3">
            <a:extLst>
              <a:ext uri="{FF2B5EF4-FFF2-40B4-BE49-F238E27FC236}">
                <a16:creationId xmlns:a16="http://schemas.microsoft.com/office/drawing/2014/main" id="{E53DC77A-7D42-EFB9-3ACF-63F8A3890654}"/>
              </a:ext>
            </a:extLst>
          </p:cNvPr>
          <p:cNvSpPr/>
          <p:nvPr/>
        </p:nvSpPr>
        <p:spPr>
          <a:xfrm>
            <a:off x="10930126" y="399157"/>
            <a:ext cx="115306" cy="2342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Calibri Light"/>
              <a:ea typeface="+mn-ea"/>
              <a:cs typeface="+mn-cs"/>
            </a:endParaRPr>
          </a:p>
        </p:txBody>
      </p:sp>
      <p:sp>
        <p:nvSpPr>
          <p:cNvPr id="5" name="Rectangle 4">
            <a:extLst>
              <a:ext uri="{FF2B5EF4-FFF2-40B4-BE49-F238E27FC236}">
                <a16:creationId xmlns:a16="http://schemas.microsoft.com/office/drawing/2014/main" id="{2E68BBE3-CD5D-8719-4511-978624A4E327}"/>
              </a:ext>
            </a:extLst>
          </p:cNvPr>
          <p:cNvSpPr/>
          <p:nvPr/>
        </p:nvSpPr>
        <p:spPr>
          <a:xfrm>
            <a:off x="11187406" y="399157"/>
            <a:ext cx="115306" cy="2342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Calibri Light"/>
              <a:ea typeface="+mn-ea"/>
              <a:cs typeface="+mn-cs"/>
            </a:endParaRPr>
          </a:p>
        </p:txBody>
      </p:sp>
      <p:sp>
        <p:nvSpPr>
          <p:cNvPr id="6" name="Rectangle 5">
            <a:extLst>
              <a:ext uri="{FF2B5EF4-FFF2-40B4-BE49-F238E27FC236}">
                <a16:creationId xmlns:a16="http://schemas.microsoft.com/office/drawing/2014/main" id="{716E147F-0EB0-FEB2-1C0E-580B6D3C5560}"/>
              </a:ext>
            </a:extLst>
          </p:cNvPr>
          <p:cNvSpPr/>
          <p:nvPr/>
        </p:nvSpPr>
        <p:spPr>
          <a:xfrm>
            <a:off x="11441550" y="399157"/>
            <a:ext cx="115306" cy="2342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Calibri Light"/>
              <a:ea typeface="+mn-ea"/>
              <a:cs typeface="+mn-cs"/>
            </a:endParaRPr>
          </a:p>
        </p:txBody>
      </p:sp>
      <p:sp>
        <p:nvSpPr>
          <p:cNvPr id="7" name="Rectangle 6">
            <a:extLst>
              <a:ext uri="{FF2B5EF4-FFF2-40B4-BE49-F238E27FC236}">
                <a16:creationId xmlns:a16="http://schemas.microsoft.com/office/drawing/2014/main" id="{633E5AA4-CAB7-D59F-6427-6CFA41DBDED3}"/>
              </a:ext>
            </a:extLst>
          </p:cNvPr>
          <p:cNvSpPr/>
          <p:nvPr/>
        </p:nvSpPr>
        <p:spPr>
          <a:xfrm>
            <a:off x="11695694" y="399157"/>
            <a:ext cx="115306" cy="2342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Calibri Light"/>
              <a:ea typeface="+mn-ea"/>
              <a:cs typeface="+mn-cs"/>
            </a:endParaRPr>
          </a:p>
        </p:txBody>
      </p:sp>
      <p:sp>
        <p:nvSpPr>
          <p:cNvPr id="8" name="TextBox 7">
            <a:extLst>
              <a:ext uri="{FF2B5EF4-FFF2-40B4-BE49-F238E27FC236}">
                <a16:creationId xmlns:a16="http://schemas.microsoft.com/office/drawing/2014/main" id="{D78C86CD-F735-299B-FDF0-7F689577F4B2}"/>
              </a:ext>
            </a:extLst>
          </p:cNvPr>
          <p:cNvSpPr txBox="1"/>
          <p:nvPr/>
        </p:nvSpPr>
        <p:spPr>
          <a:xfrm>
            <a:off x="10516556" y="102637"/>
            <a:ext cx="1586204"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sz="1200">
                <a:solidFill>
                  <a:schemeClr val="bg1">
                    <a:lumMod val="75000"/>
                  </a:schemeClr>
                </a:solidFill>
              </a:rPr>
              <a:t>TOTAL PET PLAN</a:t>
            </a:r>
          </a:p>
        </p:txBody>
      </p:sp>
      <p:pic>
        <p:nvPicPr>
          <p:cNvPr id="9" name="Picture 8">
            <a:extLst>
              <a:ext uri="{FF2B5EF4-FFF2-40B4-BE49-F238E27FC236}">
                <a16:creationId xmlns:a16="http://schemas.microsoft.com/office/drawing/2014/main" id="{29DA78FA-17C4-FB5B-D031-A6520E52166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10725" y="6355640"/>
            <a:ext cx="880137" cy="347319"/>
          </a:xfrm>
          <a:prstGeom prst="rect">
            <a:avLst/>
          </a:prstGeom>
        </p:spPr>
      </p:pic>
      <p:sp>
        <p:nvSpPr>
          <p:cNvPr id="13" name="Rectangle 12">
            <a:extLst>
              <a:ext uri="{FF2B5EF4-FFF2-40B4-BE49-F238E27FC236}">
                <a16:creationId xmlns:a16="http://schemas.microsoft.com/office/drawing/2014/main" id="{7976C00F-7193-4BDB-DC96-D3C1BB5637F3}"/>
              </a:ext>
            </a:extLst>
          </p:cNvPr>
          <p:cNvSpPr/>
          <p:nvPr/>
        </p:nvSpPr>
        <p:spPr>
          <a:xfrm>
            <a:off x="6856915" y="6224587"/>
            <a:ext cx="5084714" cy="646330"/>
          </a:xfrm>
          <a:prstGeom prst="rect">
            <a:avLst/>
          </a:prstGeom>
        </p:spPr>
        <p:txBody>
          <a:bodyPr wrap="square" lIns="0" tIns="0" rIns="0" bIns="0" anchor="ctr" anchorCtr="0">
            <a:noAutofit/>
          </a:bodyPr>
          <a:lstStyle/>
          <a:p>
            <a:pPr algn="r"/>
            <a:r>
              <a:rPr lang="en-US" sz="1200">
                <a:solidFill>
                  <a:schemeClr val="bg1">
                    <a:lumMod val="75000"/>
                  </a:schemeClr>
                </a:solidFill>
                <a:latin typeface="Arial" panose="020B0604020202020204" pitchFamily="34" charset="0"/>
                <a:cs typeface="Arial" panose="020B0604020202020204" pitchFamily="34" charset="0"/>
              </a:rPr>
              <a:t>Pet Benefit Solutions | </a:t>
            </a:r>
            <a:r>
              <a:rPr lang="en-US" sz="1200" err="1">
                <a:solidFill>
                  <a:schemeClr val="bg1">
                    <a:lumMod val="75000"/>
                  </a:schemeClr>
                </a:solidFill>
                <a:latin typeface="Arial" panose="020B0604020202020204" pitchFamily="34" charset="0"/>
                <a:cs typeface="Arial" panose="020B0604020202020204" pitchFamily="34" charset="0"/>
              </a:rPr>
              <a:t>www.petbenefits.com</a:t>
            </a:r>
            <a:endParaRPr lang="en-US" sz="12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117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erson holding a dog&#10;&#10;Description automatically generated">
            <a:extLst>
              <a:ext uri="{FF2B5EF4-FFF2-40B4-BE49-F238E27FC236}">
                <a16:creationId xmlns:a16="http://schemas.microsoft.com/office/drawing/2014/main" id="{FF1D6A61-7D18-574C-B84F-A9DCDAB3F61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11" name="Title 1">
            <a:extLst>
              <a:ext uri="{FF2B5EF4-FFF2-40B4-BE49-F238E27FC236}">
                <a16:creationId xmlns:a16="http://schemas.microsoft.com/office/drawing/2014/main" id="{8AB036D6-A1BB-CD75-4A57-F9B500B652C7}"/>
              </a:ext>
            </a:extLst>
          </p:cNvPr>
          <p:cNvSpPr>
            <a:spLocks noGrp="1"/>
          </p:cNvSpPr>
          <p:nvPr>
            <p:ph type="title"/>
          </p:nvPr>
        </p:nvSpPr>
        <p:spPr/>
        <p:txBody>
          <a:bodyPr/>
          <a:lstStyle/>
          <a:p>
            <a:r>
              <a:rPr lang="en-US"/>
              <a:t>DISCOUNTS ON </a:t>
            </a:r>
            <a:br>
              <a:rPr lang="en-US"/>
            </a:br>
            <a:r>
              <a:rPr lang="en-US" b="0"/>
              <a:t>VETERINARY CARE</a:t>
            </a:r>
            <a:br>
              <a:rPr lang="en-US" b="0"/>
            </a:br>
            <a:endParaRPr lang="en-US" b="0"/>
          </a:p>
        </p:txBody>
      </p:sp>
      <p:sp>
        <p:nvSpPr>
          <p:cNvPr id="3" name="Content Placeholder 2">
            <a:extLst>
              <a:ext uri="{FF2B5EF4-FFF2-40B4-BE49-F238E27FC236}">
                <a16:creationId xmlns:a16="http://schemas.microsoft.com/office/drawing/2014/main" id="{CB405D0D-FE51-4778-9EAD-2DF03F2FD057}"/>
              </a:ext>
            </a:extLst>
          </p:cNvPr>
          <p:cNvSpPr>
            <a:spLocks noGrp="1"/>
          </p:cNvSpPr>
          <p:nvPr>
            <p:ph type="body" sz="quarter" idx="11"/>
          </p:nvPr>
        </p:nvSpPr>
        <p:spPr>
          <a:xfrm>
            <a:off x="728172" y="2315920"/>
            <a:ext cx="6120497" cy="3873500"/>
          </a:xfrm>
        </p:spPr>
        <p:txBody>
          <a:bodyPr anchor="t"/>
          <a:lstStyle/>
          <a:p>
            <a:r>
              <a:rPr lang="en-US"/>
              <a:t>25% savings on all in-house medical services at network veterinarians</a:t>
            </a:r>
          </a:p>
          <a:p>
            <a:r>
              <a:rPr lang="en-US"/>
              <a:t>Show your ID card at the time of service and receive an instant discount</a:t>
            </a:r>
          </a:p>
          <a:p>
            <a:r>
              <a:rPr lang="en-US"/>
              <a:t>All pets are eligible, even elderly pets and pets with pre-existing conditions</a:t>
            </a:r>
          </a:p>
          <a:p>
            <a:r>
              <a:rPr lang="en-US"/>
              <a:t>Participating veterinarians in all 50 states and Puerto Rico</a:t>
            </a:r>
          </a:p>
        </p:txBody>
      </p:sp>
      <p:pic>
        <p:nvPicPr>
          <p:cNvPr id="13" name="Picture 12">
            <a:extLst>
              <a:ext uri="{FF2B5EF4-FFF2-40B4-BE49-F238E27FC236}">
                <a16:creationId xmlns:a16="http://schemas.microsoft.com/office/drawing/2014/main" id="{CECC2D84-4E97-9CE7-68F1-3739251E64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725" y="6355640"/>
            <a:ext cx="880138" cy="347319"/>
          </a:xfrm>
          <a:prstGeom prst="rect">
            <a:avLst/>
          </a:prstGeom>
        </p:spPr>
      </p:pic>
      <p:sp>
        <p:nvSpPr>
          <p:cNvPr id="2" name="TextBox 7">
            <a:extLst>
              <a:ext uri="{FF2B5EF4-FFF2-40B4-BE49-F238E27FC236}">
                <a16:creationId xmlns:a16="http://schemas.microsoft.com/office/drawing/2014/main" id="{E634C2D5-49D6-6DED-4881-157CD7E8A848}"/>
              </a:ext>
            </a:extLst>
          </p:cNvPr>
          <p:cNvSpPr txBox="1"/>
          <p:nvPr/>
        </p:nvSpPr>
        <p:spPr>
          <a:xfrm>
            <a:off x="10516556" y="102637"/>
            <a:ext cx="1586204"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sz="1200">
                <a:solidFill>
                  <a:schemeClr val="bg1">
                    <a:lumMod val="95000"/>
                  </a:schemeClr>
                </a:solidFill>
              </a:rPr>
              <a:t>TOTAL PET PLAN</a:t>
            </a:r>
          </a:p>
        </p:txBody>
      </p:sp>
      <p:sp>
        <p:nvSpPr>
          <p:cNvPr id="4" name="Rectangle 3">
            <a:extLst>
              <a:ext uri="{FF2B5EF4-FFF2-40B4-BE49-F238E27FC236}">
                <a16:creationId xmlns:a16="http://schemas.microsoft.com/office/drawing/2014/main" id="{36BB28B3-9678-9D00-423F-1B21027E57A9}"/>
              </a:ext>
            </a:extLst>
          </p:cNvPr>
          <p:cNvSpPr/>
          <p:nvPr/>
        </p:nvSpPr>
        <p:spPr>
          <a:xfrm>
            <a:off x="10672846" y="399157"/>
            <a:ext cx="115306" cy="2342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5" name="Rectangle 4">
            <a:extLst>
              <a:ext uri="{FF2B5EF4-FFF2-40B4-BE49-F238E27FC236}">
                <a16:creationId xmlns:a16="http://schemas.microsoft.com/office/drawing/2014/main" id="{91462232-F756-6529-6680-277E5C09D502}"/>
              </a:ext>
            </a:extLst>
          </p:cNvPr>
          <p:cNvSpPr/>
          <p:nvPr/>
        </p:nvSpPr>
        <p:spPr>
          <a:xfrm>
            <a:off x="10930126" y="399157"/>
            <a:ext cx="115306" cy="234256"/>
          </a:xfrm>
          <a:prstGeom prst="rect">
            <a:avLst/>
          </a:prstGeom>
          <a:solidFill>
            <a:srgbClr val="BF2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6" name="Rectangle 5">
            <a:extLst>
              <a:ext uri="{FF2B5EF4-FFF2-40B4-BE49-F238E27FC236}">
                <a16:creationId xmlns:a16="http://schemas.microsoft.com/office/drawing/2014/main" id="{03F5217E-7DE7-1FF3-9A8D-627B06EA79C9}"/>
              </a:ext>
            </a:extLst>
          </p:cNvPr>
          <p:cNvSpPr/>
          <p:nvPr/>
        </p:nvSpPr>
        <p:spPr>
          <a:xfrm>
            <a:off x="11187406" y="399157"/>
            <a:ext cx="115306" cy="2342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7" name="Rectangle 6">
            <a:extLst>
              <a:ext uri="{FF2B5EF4-FFF2-40B4-BE49-F238E27FC236}">
                <a16:creationId xmlns:a16="http://schemas.microsoft.com/office/drawing/2014/main" id="{369037F8-EF6A-2322-70CF-C7F9B5D78834}"/>
              </a:ext>
            </a:extLst>
          </p:cNvPr>
          <p:cNvSpPr/>
          <p:nvPr/>
        </p:nvSpPr>
        <p:spPr>
          <a:xfrm>
            <a:off x="11441550" y="399157"/>
            <a:ext cx="115306" cy="2342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8" name="Rectangle 7">
            <a:extLst>
              <a:ext uri="{FF2B5EF4-FFF2-40B4-BE49-F238E27FC236}">
                <a16:creationId xmlns:a16="http://schemas.microsoft.com/office/drawing/2014/main" id="{2B844077-63E6-056C-D6FB-C406AC2F8C1B}"/>
              </a:ext>
            </a:extLst>
          </p:cNvPr>
          <p:cNvSpPr/>
          <p:nvPr/>
        </p:nvSpPr>
        <p:spPr>
          <a:xfrm>
            <a:off x="11695694" y="399157"/>
            <a:ext cx="115306" cy="2342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Tree>
    <p:extLst>
      <p:ext uri="{BB962C8B-B14F-4D97-AF65-F5344CB8AC3E}">
        <p14:creationId xmlns:p14="http://schemas.microsoft.com/office/powerpoint/2010/main" val="2653481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4" descr="A person holding a cat&#10;&#10;Description automatically generated">
            <a:extLst>
              <a:ext uri="{FF2B5EF4-FFF2-40B4-BE49-F238E27FC236}">
                <a16:creationId xmlns:a16="http://schemas.microsoft.com/office/drawing/2014/main" id="{D80ACD74-CB86-5FFE-E806-9F3FD95CB520}"/>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3444" y="0"/>
            <a:ext cx="4372244" cy="6858000"/>
          </a:xfrm>
        </p:spPr>
      </p:pic>
      <p:sp>
        <p:nvSpPr>
          <p:cNvPr id="15" name="Title 1">
            <a:extLst>
              <a:ext uri="{FF2B5EF4-FFF2-40B4-BE49-F238E27FC236}">
                <a16:creationId xmlns:a16="http://schemas.microsoft.com/office/drawing/2014/main" id="{A3F204EB-F2F0-9EFA-01A3-702EC30BF9A6}"/>
              </a:ext>
            </a:extLst>
          </p:cNvPr>
          <p:cNvSpPr>
            <a:spLocks noGrp="1"/>
          </p:cNvSpPr>
          <p:nvPr>
            <p:ph type="title"/>
          </p:nvPr>
        </p:nvSpPr>
        <p:spPr>
          <a:xfrm>
            <a:off x="5027262" y="798106"/>
            <a:ext cx="6783738" cy="1163589"/>
          </a:xfrm>
        </p:spPr>
        <p:txBody>
          <a:bodyPr/>
          <a:lstStyle/>
          <a:p>
            <a:r>
              <a:rPr lang="en-US"/>
              <a:t>24/7 PET </a:t>
            </a:r>
            <a:br>
              <a:rPr lang="en-US"/>
            </a:br>
            <a:r>
              <a:rPr lang="en-US" b="0"/>
              <a:t>TELEHEALTH</a:t>
            </a:r>
            <a:br>
              <a:rPr lang="en-US" b="0"/>
            </a:br>
            <a:endParaRPr lang="en-US" b="0"/>
          </a:p>
        </p:txBody>
      </p:sp>
      <p:sp>
        <p:nvSpPr>
          <p:cNvPr id="16" name="Content Placeholder 2">
            <a:extLst>
              <a:ext uri="{FF2B5EF4-FFF2-40B4-BE49-F238E27FC236}">
                <a16:creationId xmlns:a16="http://schemas.microsoft.com/office/drawing/2014/main" id="{623D6287-343B-4D0C-C7C2-293676461F3F}"/>
              </a:ext>
            </a:extLst>
          </p:cNvPr>
          <p:cNvSpPr>
            <a:spLocks noGrp="1"/>
          </p:cNvSpPr>
          <p:nvPr>
            <p:ph type="body" sz="quarter" idx="11"/>
          </p:nvPr>
        </p:nvSpPr>
        <p:spPr>
          <a:xfrm>
            <a:off x="5027613" y="2351088"/>
            <a:ext cx="6783387" cy="3873500"/>
          </a:xfrm>
        </p:spPr>
        <p:txBody>
          <a:bodyPr>
            <a:normAutofit/>
          </a:bodyPr>
          <a:lstStyle/>
          <a:p>
            <a:r>
              <a:rPr lang="en-US"/>
              <a:t>Connect with a vet 24 hours a day</a:t>
            </a:r>
          </a:p>
          <a:p>
            <a:r>
              <a:rPr lang="en-US"/>
              <a:t>Staffed exclusively by licensed veterinarians</a:t>
            </a:r>
          </a:p>
          <a:p>
            <a:r>
              <a:rPr lang="en-US"/>
              <a:t>Receive answers to urgent questions about your pet’s health, wellness, behavior and more</a:t>
            </a:r>
          </a:p>
          <a:p>
            <a:r>
              <a:rPr lang="en-US"/>
              <a:t>Reduces unnecessary vet visits</a:t>
            </a:r>
          </a:p>
          <a:p>
            <a:r>
              <a:rPr lang="en-US"/>
              <a:t>No out-of-pocket costs or extra fees</a:t>
            </a:r>
          </a:p>
        </p:txBody>
      </p:sp>
      <p:sp>
        <p:nvSpPr>
          <p:cNvPr id="2" name="TextBox 7">
            <a:extLst>
              <a:ext uri="{FF2B5EF4-FFF2-40B4-BE49-F238E27FC236}">
                <a16:creationId xmlns:a16="http://schemas.microsoft.com/office/drawing/2014/main" id="{DA986CC2-DADE-8C74-F5E2-A45B7F5C7260}"/>
              </a:ext>
            </a:extLst>
          </p:cNvPr>
          <p:cNvSpPr txBox="1"/>
          <p:nvPr/>
        </p:nvSpPr>
        <p:spPr>
          <a:xfrm>
            <a:off x="10516556" y="102637"/>
            <a:ext cx="1586204"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sz="1200">
                <a:solidFill>
                  <a:schemeClr val="bg1">
                    <a:lumMod val="75000"/>
                  </a:schemeClr>
                </a:solidFill>
              </a:rPr>
              <a:t>TOTAL PET PLAN</a:t>
            </a:r>
          </a:p>
        </p:txBody>
      </p:sp>
      <p:sp>
        <p:nvSpPr>
          <p:cNvPr id="3" name="Rectangle 2">
            <a:extLst>
              <a:ext uri="{FF2B5EF4-FFF2-40B4-BE49-F238E27FC236}">
                <a16:creationId xmlns:a16="http://schemas.microsoft.com/office/drawing/2014/main" id="{C80FAE2F-822F-1451-9E0C-74AEA3FBC44D}"/>
              </a:ext>
            </a:extLst>
          </p:cNvPr>
          <p:cNvSpPr/>
          <p:nvPr/>
        </p:nvSpPr>
        <p:spPr>
          <a:xfrm>
            <a:off x="10672846" y="399157"/>
            <a:ext cx="115306" cy="2342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4" name="Rectangle 3">
            <a:extLst>
              <a:ext uri="{FF2B5EF4-FFF2-40B4-BE49-F238E27FC236}">
                <a16:creationId xmlns:a16="http://schemas.microsoft.com/office/drawing/2014/main" id="{3BE71411-0FE2-E03F-CCDD-4E6B7828A783}"/>
              </a:ext>
            </a:extLst>
          </p:cNvPr>
          <p:cNvSpPr/>
          <p:nvPr/>
        </p:nvSpPr>
        <p:spPr>
          <a:xfrm>
            <a:off x="10930126" y="399157"/>
            <a:ext cx="115306" cy="2342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5" name="Rectangle 4">
            <a:extLst>
              <a:ext uri="{FF2B5EF4-FFF2-40B4-BE49-F238E27FC236}">
                <a16:creationId xmlns:a16="http://schemas.microsoft.com/office/drawing/2014/main" id="{EFB0A65A-7E79-B016-BCDC-DDFA8A1F5FCB}"/>
              </a:ext>
            </a:extLst>
          </p:cNvPr>
          <p:cNvSpPr/>
          <p:nvPr/>
        </p:nvSpPr>
        <p:spPr>
          <a:xfrm>
            <a:off x="11187406" y="399157"/>
            <a:ext cx="115306" cy="234256"/>
          </a:xfrm>
          <a:prstGeom prst="rect">
            <a:avLst/>
          </a:prstGeom>
          <a:solidFill>
            <a:srgbClr val="7D8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6" name="Rectangle 5">
            <a:extLst>
              <a:ext uri="{FF2B5EF4-FFF2-40B4-BE49-F238E27FC236}">
                <a16:creationId xmlns:a16="http://schemas.microsoft.com/office/drawing/2014/main" id="{65CC2046-2B5B-D39A-36E4-7DCB3F4944A5}"/>
              </a:ext>
            </a:extLst>
          </p:cNvPr>
          <p:cNvSpPr/>
          <p:nvPr/>
        </p:nvSpPr>
        <p:spPr>
          <a:xfrm>
            <a:off x="11441550" y="399157"/>
            <a:ext cx="115306" cy="2342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7" name="Rectangle 6">
            <a:extLst>
              <a:ext uri="{FF2B5EF4-FFF2-40B4-BE49-F238E27FC236}">
                <a16:creationId xmlns:a16="http://schemas.microsoft.com/office/drawing/2014/main" id="{4A166F86-8CFE-07E0-A1D6-EB77D933F7B2}"/>
              </a:ext>
            </a:extLst>
          </p:cNvPr>
          <p:cNvSpPr/>
          <p:nvPr/>
        </p:nvSpPr>
        <p:spPr>
          <a:xfrm>
            <a:off x="11695694" y="399157"/>
            <a:ext cx="115306" cy="2342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pic>
        <p:nvPicPr>
          <p:cNvPr id="8" name="Picture 7">
            <a:extLst>
              <a:ext uri="{FF2B5EF4-FFF2-40B4-BE49-F238E27FC236}">
                <a16:creationId xmlns:a16="http://schemas.microsoft.com/office/drawing/2014/main" id="{BF8F610C-C2A3-25A9-B85D-DB15915DC51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10725" y="6355640"/>
            <a:ext cx="880137" cy="347319"/>
          </a:xfrm>
          <a:prstGeom prst="rect">
            <a:avLst/>
          </a:prstGeom>
        </p:spPr>
      </p:pic>
      <p:sp>
        <p:nvSpPr>
          <p:cNvPr id="12" name="Rectangle 11">
            <a:extLst>
              <a:ext uri="{FF2B5EF4-FFF2-40B4-BE49-F238E27FC236}">
                <a16:creationId xmlns:a16="http://schemas.microsoft.com/office/drawing/2014/main" id="{94BA3A71-56B1-EA5C-8939-806050223ED2}"/>
              </a:ext>
            </a:extLst>
          </p:cNvPr>
          <p:cNvSpPr/>
          <p:nvPr/>
        </p:nvSpPr>
        <p:spPr>
          <a:xfrm>
            <a:off x="6856915" y="6224587"/>
            <a:ext cx="5084714" cy="646330"/>
          </a:xfrm>
          <a:prstGeom prst="rect">
            <a:avLst/>
          </a:prstGeom>
        </p:spPr>
        <p:txBody>
          <a:bodyPr wrap="square" lIns="0" tIns="0" rIns="0" bIns="0" anchor="ctr" anchorCtr="0">
            <a:noAutofit/>
          </a:bodyPr>
          <a:lstStyle/>
          <a:p>
            <a:pPr algn="r"/>
            <a:r>
              <a:rPr lang="en-US" sz="1200">
                <a:solidFill>
                  <a:schemeClr val="bg1">
                    <a:lumMod val="75000"/>
                  </a:schemeClr>
                </a:solidFill>
                <a:latin typeface="Arial" panose="020B0604020202020204" pitchFamily="34" charset="0"/>
                <a:cs typeface="Arial" panose="020B0604020202020204" pitchFamily="34" charset="0"/>
              </a:rPr>
              <a:t>Pet Benefit Solutions | </a:t>
            </a:r>
            <a:r>
              <a:rPr lang="en-US" sz="1200" err="1">
                <a:solidFill>
                  <a:schemeClr val="bg1">
                    <a:lumMod val="75000"/>
                  </a:schemeClr>
                </a:solidFill>
                <a:latin typeface="Arial" panose="020B0604020202020204" pitchFamily="34" charset="0"/>
                <a:cs typeface="Arial" panose="020B0604020202020204" pitchFamily="34" charset="0"/>
              </a:rPr>
              <a:t>www.petbenefits.com</a:t>
            </a:r>
            <a:endParaRPr lang="en-US" sz="12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6428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24" descr="A person holding a dog&#10;&#10;Description automatically generated">
            <a:extLst>
              <a:ext uri="{FF2B5EF4-FFF2-40B4-BE49-F238E27FC236}">
                <a16:creationId xmlns:a16="http://schemas.microsoft.com/office/drawing/2014/main" id="{865304B1-00E3-E61B-8635-B4142E8730D2}"/>
              </a:ext>
            </a:extLst>
          </p:cNvPr>
          <p:cNvPicPr>
            <a:picLocks noGrp="1" noChangeAspect="1"/>
          </p:cNvPicPr>
          <p:nvPr>
            <p:ph type="pic" sz="quarter" idx="10"/>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flipH="1">
            <a:off x="7819756" y="0"/>
            <a:ext cx="4372244" cy="6858000"/>
          </a:xfrm>
        </p:spPr>
      </p:pic>
      <p:sp>
        <p:nvSpPr>
          <p:cNvPr id="15" name="Title 1">
            <a:extLst>
              <a:ext uri="{FF2B5EF4-FFF2-40B4-BE49-F238E27FC236}">
                <a16:creationId xmlns:a16="http://schemas.microsoft.com/office/drawing/2014/main" id="{71DA6F7A-6092-291C-72E7-FF0D03EBF0C2}"/>
              </a:ext>
            </a:extLst>
          </p:cNvPr>
          <p:cNvSpPr>
            <a:spLocks noGrp="1"/>
          </p:cNvSpPr>
          <p:nvPr>
            <p:ph type="title"/>
          </p:nvPr>
        </p:nvSpPr>
        <p:spPr>
          <a:xfrm>
            <a:off x="727821" y="762938"/>
            <a:ext cx="6783738" cy="1163589"/>
          </a:xfrm>
        </p:spPr>
        <p:txBody>
          <a:bodyPr/>
          <a:lstStyle/>
          <a:p>
            <a:r>
              <a:rPr lang="en-US"/>
              <a:t>LOST PET </a:t>
            </a:r>
            <a:br>
              <a:rPr lang="en-US"/>
            </a:br>
            <a:r>
              <a:rPr lang="en-US" b="0"/>
              <a:t>RECOVERY SERVICE</a:t>
            </a:r>
            <a:br>
              <a:rPr lang="en-US" b="0"/>
            </a:br>
            <a:endParaRPr lang="en-US" b="0"/>
          </a:p>
        </p:txBody>
      </p:sp>
      <p:sp>
        <p:nvSpPr>
          <p:cNvPr id="16" name="Text Placeholder 8">
            <a:extLst>
              <a:ext uri="{FF2B5EF4-FFF2-40B4-BE49-F238E27FC236}">
                <a16:creationId xmlns:a16="http://schemas.microsoft.com/office/drawing/2014/main" id="{6E423C0F-4642-2475-D40A-50305EAA4F36}"/>
              </a:ext>
            </a:extLst>
          </p:cNvPr>
          <p:cNvSpPr>
            <a:spLocks noGrp="1"/>
          </p:cNvSpPr>
          <p:nvPr>
            <p:ph type="body" sz="quarter" idx="11"/>
          </p:nvPr>
        </p:nvSpPr>
        <p:spPr>
          <a:xfrm>
            <a:off x="728172" y="2315920"/>
            <a:ext cx="6506817" cy="3873500"/>
          </a:xfrm>
        </p:spPr>
        <p:txBody>
          <a:bodyPr/>
          <a:lstStyle/>
          <a:p>
            <a:r>
              <a:rPr lang="en-US"/>
              <a:t>All pets with a collar are eligible to receive an ID tag </a:t>
            </a:r>
          </a:p>
          <a:p>
            <a:r>
              <a:rPr lang="en-US"/>
              <a:t>If your pet goes missing, the finder scans the tag to access the information you provide in your online profile</a:t>
            </a:r>
          </a:p>
          <a:p>
            <a:r>
              <a:rPr lang="en-US"/>
              <a:t>No special scanners necessary, just a smartphone</a:t>
            </a:r>
          </a:p>
          <a:p>
            <a:r>
              <a:rPr lang="en-US"/>
              <a:t>Instantly update contact information online, even after your pet goes missing</a:t>
            </a:r>
          </a:p>
          <a:p>
            <a:endParaRPr lang="en-US"/>
          </a:p>
        </p:txBody>
      </p:sp>
      <p:pic>
        <p:nvPicPr>
          <p:cNvPr id="28" name="Picture 27">
            <a:extLst>
              <a:ext uri="{FF2B5EF4-FFF2-40B4-BE49-F238E27FC236}">
                <a16:creationId xmlns:a16="http://schemas.microsoft.com/office/drawing/2014/main" id="{B308C9B5-340F-43D0-1837-203FE65B7A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725" y="6355640"/>
            <a:ext cx="880138" cy="347319"/>
          </a:xfrm>
          <a:prstGeom prst="rect">
            <a:avLst/>
          </a:prstGeom>
        </p:spPr>
      </p:pic>
      <p:sp>
        <p:nvSpPr>
          <p:cNvPr id="2" name="TextBox 6">
            <a:extLst>
              <a:ext uri="{FF2B5EF4-FFF2-40B4-BE49-F238E27FC236}">
                <a16:creationId xmlns:a16="http://schemas.microsoft.com/office/drawing/2014/main" id="{F23C1A6F-66FB-4648-C53F-6F8023262C8D}"/>
              </a:ext>
            </a:extLst>
          </p:cNvPr>
          <p:cNvSpPr txBox="1"/>
          <p:nvPr/>
        </p:nvSpPr>
        <p:spPr>
          <a:xfrm>
            <a:off x="10516556" y="102637"/>
            <a:ext cx="1586204"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sz="1200">
                <a:solidFill>
                  <a:schemeClr val="bg1">
                    <a:lumMod val="95000"/>
                  </a:schemeClr>
                </a:solidFill>
              </a:rPr>
              <a:t>TOTAL PET PLAN</a:t>
            </a:r>
          </a:p>
        </p:txBody>
      </p:sp>
      <p:sp>
        <p:nvSpPr>
          <p:cNvPr id="3" name="Rectangle 2">
            <a:extLst>
              <a:ext uri="{FF2B5EF4-FFF2-40B4-BE49-F238E27FC236}">
                <a16:creationId xmlns:a16="http://schemas.microsoft.com/office/drawing/2014/main" id="{37745BE3-3B0E-11E5-718D-779BB9403DEC}"/>
              </a:ext>
            </a:extLst>
          </p:cNvPr>
          <p:cNvSpPr/>
          <p:nvPr/>
        </p:nvSpPr>
        <p:spPr>
          <a:xfrm>
            <a:off x="10672846" y="399157"/>
            <a:ext cx="115306" cy="2342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4" name="Rectangle 3">
            <a:extLst>
              <a:ext uri="{FF2B5EF4-FFF2-40B4-BE49-F238E27FC236}">
                <a16:creationId xmlns:a16="http://schemas.microsoft.com/office/drawing/2014/main" id="{495EA22F-46A1-5C41-4DD4-5301C1748E52}"/>
              </a:ext>
            </a:extLst>
          </p:cNvPr>
          <p:cNvSpPr/>
          <p:nvPr/>
        </p:nvSpPr>
        <p:spPr>
          <a:xfrm>
            <a:off x="10930126" y="399157"/>
            <a:ext cx="115306" cy="2342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5" name="Rectangle 4">
            <a:extLst>
              <a:ext uri="{FF2B5EF4-FFF2-40B4-BE49-F238E27FC236}">
                <a16:creationId xmlns:a16="http://schemas.microsoft.com/office/drawing/2014/main" id="{A0A72081-EB87-9FB7-599F-62CD90FAC44F}"/>
              </a:ext>
            </a:extLst>
          </p:cNvPr>
          <p:cNvSpPr/>
          <p:nvPr/>
        </p:nvSpPr>
        <p:spPr>
          <a:xfrm>
            <a:off x="11187406" y="399157"/>
            <a:ext cx="115306" cy="2342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6" name="Rectangle 5">
            <a:extLst>
              <a:ext uri="{FF2B5EF4-FFF2-40B4-BE49-F238E27FC236}">
                <a16:creationId xmlns:a16="http://schemas.microsoft.com/office/drawing/2014/main" id="{417C864E-B81F-6F1A-9E6E-1732CA1E0D21}"/>
              </a:ext>
            </a:extLst>
          </p:cNvPr>
          <p:cNvSpPr/>
          <p:nvPr/>
        </p:nvSpPr>
        <p:spPr>
          <a:xfrm>
            <a:off x="11441550" y="399157"/>
            <a:ext cx="115306" cy="234256"/>
          </a:xfrm>
          <a:prstGeom prst="rect">
            <a:avLst/>
          </a:prstGeom>
          <a:solidFill>
            <a:srgbClr val="FE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7" name="Rectangle 6">
            <a:extLst>
              <a:ext uri="{FF2B5EF4-FFF2-40B4-BE49-F238E27FC236}">
                <a16:creationId xmlns:a16="http://schemas.microsoft.com/office/drawing/2014/main" id="{BD1FC3C9-0187-A231-B39D-6BD343897795}"/>
              </a:ext>
            </a:extLst>
          </p:cNvPr>
          <p:cNvSpPr/>
          <p:nvPr/>
        </p:nvSpPr>
        <p:spPr>
          <a:xfrm>
            <a:off x="11695694" y="399157"/>
            <a:ext cx="115306" cy="2342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Tree>
    <p:extLst>
      <p:ext uri="{BB962C8B-B14F-4D97-AF65-F5344CB8AC3E}">
        <p14:creationId xmlns:p14="http://schemas.microsoft.com/office/powerpoint/2010/main" val="4144991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E12761E-3DB3-9291-336F-44FFC5FF4DA7}"/>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4372244" cy="6858000"/>
          </a:xfrm>
        </p:spPr>
      </p:pic>
      <p:sp>
        <p:nvSpPr>
          <p:cNvPr id="3" name="Title 2">
            <a:extLst>
              <a:ext uri="{FF2B5EF4-FFF2-40B4-BE49-F238E27FC236}">
                <a16:creationId xmlns:a16="http://schemas.microsoft.com/office/drawing/2014/main" id="{C7827492-7A53-AD34-015A-8616546F11D1}"/>
              </a:ext>
            </a:extLst>
          </p:cNvPr>
          <p:cNvSpPr>
            <a:spLocks noGrp="1"/>
          </p:cNvSpPr>
          <p:nvPr>
            <p:ph type="title"/>
          </p:nvPr>
        </p:nvSpPr>
        <p:spPr/>
        <p:txBody>
          <a:bodyPr/>
          <a:lstStyle/>
          <a:p>
            <a:r>
              <a:rPr lang="en-US"/>
              <a:t>DISCOUNTS AT PET RETAILERS </a:t>
            </a:r>
            <a:r>
              <a:rPr lang="en-US" b="0"/>
              <a:t>AND SERVICE PROVIDERS</a:t>
            </a:r>
          </a:p>
        </p:txBody>
      </p:sp>
      <p:sp>
        <p:nvSpPr>
          <p:cNvPr id="4" name="Text Placeholder 3">
            <a:extLst>
              <a:ext uri="{FF2B5EF4-FFF2-40B4-BE49-F238E27FC236}">
                <a16:creationId xmlns:a16="http://schemas.microsoft.com/office/drawing/2014/main" id="{557AB497-54EA-75FC-2403-6936AA0870CF}"/>
              </a:ext>
            </a:extLst>
          </p:cNvPr>
          <p:cNvSpPr>
            <a:spLocks noGrp="1"/>
          </p:cNvSpPr>
          <p:nvPr>
            <p:ph type="body" sz="quarter" idx="11"/>
          </p:nvPr>
        </p:nvSpPr>
        <p:spPr/>
        <p:txBody>
          <a:bodyPr vert="horz" lIns="0" tIns="0" rIns="0" bIns="0" rtlCol="0" anchor="t">
            <a:normAutofit/>
          </a:bodyPr>
          <a:lstStyle/>
          <a:p>
            <a:r>
              <a:rPr lang="en-US">
                <a:latin typeface="Arial"/>
                <a:cs typeface="Arial"/>
              </a:rPr>
              <a:t>Exclusive discounts on subscription boxes, high-end pet products, pet sitting, and more</a:t>
            </a:r>
          </a:p>
          <a:p>
            <a:r>
              <a:rPr lang="en-US">
                <a:latin typeface="Arial"/>
                <a:cs typeface="Arial"/>
              </a:rPr>
              <a:t>Easy to access from the Pet Benefit Solutions member portal</a:t>
            </a:r>
          </a:p>
          <a:p>
            <a:r>
              <a:rPr lang="en-US">
                <a:latin typeface="Arial"/>
                <a:cs typeface="Arial"/>
              </a:rPr>
              <a:t>Complements other discounts and services provided through Pet Benefit Solutions</a:t>
            </a:r>
          </a:p>
          <a:p>
            <a:endParaRPr lang="en-US"/>
          </a:p>
        </p:txBody>
      </p:sp>
      <p:pic>
        <p:nvPicPr>
          <p:cNvPr id="7" name="Picture 6">
            <a:extLst>
              <a:ext uri="{FF2B5EF4-FFF2-40B4-BE49-F238E27FC236}">
                <a16:creationId xmlns:a16="http://schemas.microsoft.com/office/drawing/2014/main" id="{6AD88AC2-881C-BAB0-D2B5-D01A4ADEFC6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10725" y="6355640"/>
            <a:ext cx="880137" cy="347319"/>
          </a:xfrm>
          <a:prstGeom prst="rect">
            <a:avLst/>
          </a:prstGeom>
        </p:spPr>
      </p:pic>
      <p:sp>
        <p:nvSpPr>
          <p:cNvPr id="2" name="TextBox 10">
            <a:extLst>
              <a:ext uri="{FF2B5EF4-FFF2-40B4-BE49-F238E27FC236}">
                <a16:creationId xmlns:a16="http://schemas.microsoft.com/office/drawing/2014/main" id="{AB44F355-5521-57B1-5628-95ADF11417A0}"/>
              </a:ext>
            </a:extLst>
          </p:cNvPr>
          <p:cNvSpPr txBox="1"/>
          <p:nvPr/>
        </p:nvSpPr>
        <p:spPr>
          <a:xfrm>
            <a:off x="10516556" y="102637"/>
            <a:ext cx="1586204"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sz="1200">
                <a:solidFill>
                  <a:schemeClr val="bg1">
                    <a:lumMod val="75000"/>
                  </a:schemeClr>
                </a:solidFill>
              </a:rPr>
              <a:t>TOTAL PET PLAN</a:t>
            </a:r>
          </a:p>
        </p:txBody>
      </p:sp>
      <p:sp>
        <p:nvSpPr>
          <p:cNvPr id="5" name="Rectangle 4">
            <a:extLst>
              <a:ext uri="{FF2B5EF4-FFF2-40B4-BE49-F238E27FC236}">
                <a16:creationId xmlns:a16="http://schemas.microsoft.com/office/drawing/2014/main" id="{986F64A1-1A0B-FB78-1DA2-C5B524307F4F}"/>
              </a:ext>
            </a:extLst>
          </p:cNvPr>
          <p:cNvSpPr/>
          <p:nvPr/>
        </p:nvSpPr>
        <p:spPr>
          <a:xfrm>
            <a:off x="10672846" y="399157"/>
            <a:ext cx="115306" cy="2342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8" name="Rectangle 7">
            <a:extLst>
              <a:ext uri="{FF2B5EF4-FFF2-40B4-BE49-F238E27FC236}">
                <a16:creationId xmlns:a16="http://schemas.microsoft.com/office/drawing/2014/main" id="{2092DBFC-9E9A-E06E-8E37-17CCC7CBC731}"/>
              </a:ext>
            </a:extLst>
          </p:cNvPr>
          <p:cNvSpPr/>
          <p:nvPr/>
        </p:nvSpPr>
        <p:spPr>
          <a:xfrm>
            <a:off x="10930126" y="399157"/>
            <a:ext cx="115306" cy="2342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9" name="Rectangle 8">
            <a:extLst>
              <a:ext uri="{FF2B5EF4-FFF2-40B4-BE49-F238E27FC236}">
                <a16:creationId xmlns:a16="http://schemas.microsoft.com/office/drawing/2014/main" id="{01B70432-D3DB-BA3B-5E75-1CE5563D1CB2}"/>
              </a:ext>
            </a:extLst>
          </p:cNvPr>
          <p:cNvSpPr/>
          <p:nvPr/>
        </p:nvSpPr>
        <p:spPr>
          <a:xfrm>
            <a:off x="11187406" y="399157"/>
            <a:ext cx="115306" cy="2342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10" name="Rectangle 9">
            <a:extLst>
              <a:ext uri="{FF2B5EF4-FFF2-40B4-BE49-F238E27FC236}">
                <a16:creationId xmlns:a16="http://schemas.microsoft.com/office/drawing/2014/main" id="{71D1F507-208D-F51E-D8C9-2332C3AD5F25}"/>
              </a:ext>
            </a:extLst>
          </p:cNvPr>
          <p:cNvSpPr/>
          <p:nvPr/>
        </p:nvSpPr>
        <p:spPr>
          <a:xfrm>
            <a:off x="11441550" y="399157"/>
            <a:ext cx="115306" cy="2342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11" name="Rectangle 10">
            <a:extLst>
              <a:ext uri="{FF2B5EF4-FFF2-40B4-BE49-F238E27FC236}">
                <a16:creationId xmlns:a16="http://schemas.microsoft.com/office/drawing/2014/main" id="{8636C44E-A944-3107-44DC-5493847C7EAA}"/>
              </a:ext>
            </a:extLst>
          </p:cNvPr>
          <p:cNvSpPr/>
          <p:nvPr/>
        </p:nvSpPr>
        <p:spPr>
          <a:xfrm>
            <a:off x="11695694" y="399157"/>
            <a:ext cx="115306" cy="234256"/>
          </a:xfrm>
          <a:prstGeom prst="rect">
            <a:avLst/>
          </a:prstGeom>
          <a:solidFill>
            <a:srgbClr val="57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15" name="Rectangle 14">
            <a:extLst>
              <a:ext uri="{FF2B5EF4-FFF2-40B4-BE49-F238E27FC236}">
                <a16:creationId xmlns:a16="http://schemas.microsoft.com/office/drawing/2014/main" id="{D12489BE-BA0A-021D-A828-C4A711EDB101}"/>
              </a:ext>
            </a:extLst>
          </p:cNvPr>
          <p:cNvSpPr/>
          <p:nvPr/>
        </p:nvSpPr>
        <p:spPr>
          <a:xfrm>
            <a:off x="6856915" y="6224587"/>
            <a:ext cx="5084714" cy="646330"/>
          </a:xfrm>
          <a:prstGeom prst="rect">
            <a:avLst/>
          </a:prstGeom>
        </p:spPr>
        <p:txBody>
          <a:bodyPr wrap="square" lIns="0" tIns="0" rIns="0" bIns="0" anchor="ctr" anchorCtr="0">
            <a:noAutofit/>
          </a:bodyPr>
          <a:lstStyle/>
          <a:p>
            <a:pPr algn="r"/>
            <a:r>
              <a:rPr lang="en-US" sz="1200">
                <a:solidFill>
                  <a:schemeClr val="bg1">
                    <a:lumMod val="75000"/>
                  </a:schemeClr>
                </a:solidFill>
                <a:latin typeface="Arial" panose="020B0604020202020204" pitchFamily="34" charset="0"/>
                <a:cs typeface="Arial" panose="020B0604020202020204" pitchFamily="34" charset="0"/>
              </a:rPr>
              <a:t>Pet Benefit Solutions | </a:t>
            </a:r>
            <a:r>
              <a:rPr lang="en-US" sz="1200" err="1">
                <a:solidFill>
                  <a:schemeClr val="bg1">
                    <a:lumMod val="75000"/>
                  </a:schemeClr>
                </a:solidFill>
                <a:latin typeface="Arial" panose="020B0604020202020204" pitchFamily="34" charset="0"/>
                <a:cs typeface="Arial" panose="020B0604020202020204" pitchFamily="34" charset="0"/>
              </a:rPr>
              <a:t>www.petbenefits.com</a:t>
            </a:r>
            <a:endParaRPr lang="en-US" sz="12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8644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EABB25-544F-9B2D-7EAA-3B1288944701}"/>
              </a:ext>
            </a:extLst>
          </p:cNvPr>
          <p:cNvSpPr txBox="1">
            <a:spLocks/>
          </p:cNvSpPr>
          <p:nvPr/>
        </p:nvSpPr>
        <p:spPr>
          <a:xfrm>
            <a:off x="521494" y="680358"/>
            <a:ext cx="11149012" cy="1590675"/>
          </a:xfrm>
          <a:prstGeom prst="rect">
            <a:avLst/>
          </a:prstGeom>
        </p:spPr>
        <p:txBody>
          <a:bodyPr lIns="91440" tIns="45720" rIns="91440" bIns="45720" anchor="ctr"/>
          <a:lstStyle>
            <a:lvl1pPr algn="ctr" defTabSz="914400" rtl="0" eaLnBrk="1" latinLnBrk="0" hangingPunct="1">
              <a:lnSpc>
                <a:spcPct val="80000"/>
              </a:lnSpc>
              <a:spcBef>
                <a:spcPct val="0"/>
              </a:spcBef>
              <a:buNone/>
              <a:defRPr lang="en-US" sz="3200" b="1" kern="1200" dirty="0">
                <a:solidFill>
                  <a:schemeClr val="bg1"/>
                </a:solidFill>
                <a:latin typeface="Arial" panose="020B0604020202020204" pitchFamily="34" charset="0"/>
                <a:ea typeface="+mj-ea"/>
                <a:cs typeface="Arial" panose="020B0604020202020204" pitchFamily="34" charset="0"/>
              </a:defRPr>
            </a:lvl1pPr>
          </a:lstStyle>
          <a:p>
            <a:pPr fontAlgn="auto">
              <a:spcAft>
                <a:spcPts val="0"/>
              </a:spcAft>
            </a:pPr>
            <a:r>
              <a:rPr lang="en-US" dirty="0">
                <a:solidFill>
                  <a:srgbClr val="573962"/>
                </a:solidFill>
                <a:latin typeface="Arial"/>
                <a:cs typeface="Arial"/>
              </a:rPr>
              <a:t>TOTAL PET PLAN </a:t>
            </a:r>
          </a:p>
          <a:p>
            <a:pPr fontAlgn="auto">
              <a:spcAft>
                <a:spcPts val="0"/>
              </a:spcAft>
            </a:pPr>
            <a:r>
              <a:rPr lang="en-US" b="0" dirty="0">
                <a:solidFill>
                  <a:srgbClr val="573962"/>
                </a:solidFill>
                <a:latin typeface="Arial"/>
                <a:cs typeface="Arial"/>
              </a:rPr>
              <a:t>SAVES THE DAY</a:t>
            </a:r>
            <a:endParaRPr lang="en-US" b="0" dirty="0"/>
          </a:p>
        </p:txBody>
      </p:sp>
      <p:sp>
        <p:nvSpPr>
          <p:cNvPr id="22" name="Rectangle 21">
            <a:extLst>
              <a:ext uri="{FF2B5EF4-FFF2-40B4-BE49-F238E27FC236}">
                <a16:creationId xmlns:a16="http://schemas.microsoft.com/office/drawing/2014/main" id="{F8C4239A-FD5C-5D64-A051-CBFD2EDEDE15}"/>
              </a:ext>
            </a:extLst>
          </p:cNvPr>
          <p:cNvSpPr/>
          <p:nvPr/>
        </p:nvSpPr>
        <p:spPr>
          <a:xfrm>
            <a:off x="6856915" y="6224587"/>
            <a:ext cx="5084714" cy="646330"/>
          </a:xfrm>
          <a:prstGeom prst="rect">
            <a:avLst/>
          </a:prstGeom>
        </p:spPr>
        <p:txBody>
          <a:bodyPr wrap="square" lIns="0" tIns="0" rIns="0" bIns="0" anchor="ctr" anchorCtr="0">
            <a:noAutofit/>
          </a:bodyPr>
          <a:lstStyle/>
          <a:p>
            <a:pPr algn="r"/>
            <a:r>
              <a:rPr lang="en-US" sz="1200" dirty="0">
                <a:solidFill>
                  <a:schemeClr val="bg1">
                    <a:lumMod val="75000"/>
                  </a:schemeClr>
                </a:solidFill>
                <a:latin typeface="Arial" panose="020B0604020202020204" pitchFamily="34" charset="0"/>
                <a:cs typeface="Arial" panose="020B0604020202020204" pitchFamily="34" charset="0"/>
              </a:rPr>
              <a:t>Pet Benefit Solutions | </a:t>
            </a:r>
            <a:r>
              <a:rPr lang="en-US" sz="1200" dirty="0" err="1">
                <a:solidFill>
                  <a:schemeClr val="bg1">
                    <a:lumMod val="75000"/>
                  </a:schemeClr>
                </a:solidFill>
                <a:latin typeface="Arial" panose="020B0604020202020204" pitchFamily="34" charset="0"/>
                <a:cs typeface="Arial" panose="020B0604020202020204" pitchFamily="34" charset="0"/>
              </a:rPr>
              <a:t>www.petbenefits.com</a:t>
            </a:r>
            <a:endParaRPr lang="en-US" sz="1200" dirty="0">
              <a:solidFill>
                <a:schemeClr val="bg1">
                  <a:lumMod val="75000"/>
                </a:schemeClr>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D749B0C2-D9F3-FED8-A959-8DA731FD5C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725" y="6355640"/>
            <a:ext cx="880138" cy="347319"/>
          </a:xfrm>
          <a:prstGeom prst="rect">
            <a:avLst/>
          </a:prstGeom>
        </p:spPr>
      </p:pic>
      <p:pic>
        <p:nvPicPr>
          <p:cNvPr id="6" name="Picture 5">
            <a:extLst>
              <a:ext uri="{FF2B5EF4-FFF2-40B4-BE49-F238E27FC236}">
                <a16:creationId xmlns:a16="http://schemas.microsoft.com/office/drawing/2014/main" id="{59A161C5-E06A-09CD-1EF4-0DBA40297B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3070" y="2164740"/>
            <a:ext cx="10585860" cy="3015342"/>
          </a:xfrm>
          <a:prstGeom prst="rect">
            <a:avLst/>
          </a:prstGeom>
        </p:spPr>
      </p:pic>
      <p:pic>
        <p:nvPicPr>
          <p:cNvPr id="7" name="Picture 6">
            <a:extLst>
              <a:ext uri="{FF2B5EF4-FFF2-40B4-BE49-F238E27FC236}">
                <a16:creationId xmlns:a16="http://schemas.microsoft.com/office/drawing/2014/main" id="{71671BA7-BDEA-FBC8-496C-8236903BEF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7777" y="5359637"/>
            <a:ext cx="2476446" cy="397127"/>
          </a:xfrm>
          <a:prstGeom prst="rect">
            <a:avLst/>
          </a:prstGeom>
        </p:spPr>
      </p:pic>
    </p:spTree>
    <p:extLst>
      <p:ext uri="{BB962C8B-B14F-4D97-AF65-F5344CB8AC3E}">
        <p14:creationId xmlns:p14="http://schemas.microsoft.com/office/powerpoint/2010/main" val="1274671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38F7DF-F9BD-BE42-A0BE-912ABC26BB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52738" y="1"/>
            <a:ext cx="12244738" cy="6858000"/>
          </a:xfrm>
          <a:prstGeom prst="rect">
            <a:avLst/>
          </a:prstGeom>
        </p:spPr>
      </p:pic>
      <p:sp>
        <p:nvSpPr>
          <p:cNvPr id="2" name="Rectangle 1">
            <a:extLst>
              <a:ext uri="{FF2B5EF4-FFF2-40B4-BE49-F238E27FC236}">
                <a16:creationId xmlns:a16="http://schemas.microsoft.com/office/drawing/2014/main" id="{70E4DC18-0FAD-2B4A-BBCE-145D73EF0062}"/>
              </a:ext>
            </a:extLst>
          </p:cNvPr>
          <p:cNvSpPr/>
          <p:nvPr/>
        </p:nvSpPr>
        <p:spPr>
          <a:xfrm>
            <a:off x="-52738" y="0"/>
            <a:ext cx="12244738" cy="6857999"/>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DC5F286-369E-724C-881A-EBF9E2A51F5E}"/>
              </a:ext>
            </a:extLst>
          </p:cNvPr>
          <p:cNvSpPr/>
          <p:nvPr/>
        </p:nvSpPr>
        <p:spPr>
          <a:xfrm>
            <a:off x="-52738" y="4183120"/>
            <a:ext cx="5865709" cy="1466566"/>
          </a:xfrm>
          <a:prstGeom prst="rect">
            <a:avLst/>
          </a:prstGeom>
          <a:solidFill>
            <a:srgbClr val="57396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7E89CD36-4695-42AE-B175-4B5121CCA8E6}"/>
              </a:ext>
            </a:extLst>
          </p:cNvPr>
          <p:cNvSpPr>
            <a:spLocks noGrp="1"/>
          </p:cNvSpPr>
          <p:nvPr>
            <p:ph type="title" idx="4294967295"/>
          </p:nvPr>
        </p:nvSpPr>
        <p:spPr>
          <a:xfrm>
            <a:off x="-26370" y="4373478"/>
            <a:ext cx="5812971" cy="1085850"/>
          </a:xfrm>
          <a:prstGeom prst="rect">
            <a:avLst/>
          </a:prstGeom>
        </p:spPr>
        <p:txBody>
          <a:bodyPr anchor="ctr"/>
          <a:lstStyle/>
          <a:p>
            <a:pPr algn="ctr"/>
            <a:r>
              <a:rPr lang="en-US">
                <a:solidFill>
                  <a:schemeClr val="bg1"/>
                </a:solidFill>
              </a:rPr>
              <a:t>WISHBONE</a:t>
            </a:r>
            <a:br>
              <a:rPr lang="en-US">
                <a:solidFill>
                  <a:schemeClr val="bg1"/>
                </a:solidFill>
              </a:rPr>
            </a:br>
            <a:endParaRPr lang="en-US" b="0">
              <a:solidFill>
                <a:schemeClr val="bg1"/>
              </a:solidFill>
            </a:endParaRPr>
          </a:p>
        </p:txBody>
      </p:sp>
      <p:pic>
        <p:nvPicPr>
          <p:cNvPr id="4" name="Picture 3">
            <a:extLst>
              <a:ext uri="{FF2B5EF4-FFF2-40B4-BE49-F238E27FC236}">
                <a16:creationId xmlns:a16="http://schemas.microsoft.com/office/drawing/2014/main" id="{4ECC475A-B283-6BCF-0DEE-BBB7F8D4CB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02398" y="6352673"/>
            <a:ext cx="813137" cy="320879"/>
          </a:xfrm>
          <a:prstGeom prst="rect">
            <a:avLst/>
          </a:prstGeom>
        </p:spPr>
      </p:pic>
      <p:sp>
        <p:nvSpPr>
          <p:cNvPr id="6" name="Title 2">
            <a:extLst>
              <a:ext uri="{FF2B5EF4-FFF2-40B4-BE49-F238E27FC236}">
                <a16:creationId xmlns:a16="http://schemas.microsoft.com/office/drawing/2014/main" id="{F9EEA2A8-BCBF-B833-43E0-AB72C04A567F}"/>
              </a:ext>
            </a:extLst>
          </p:cNvPr>
          <p:cNvSpPr txBox="1">
            <a:spLocks/>
          </p:cNvSpPr>
          <p:nvPr/>
        </p:nvSpPr>
        <p:spPr>
          <a:xfrm>
            <a:off x="477800" y="5063503"/>
            <a:ext cx="4804632" cy="466725"/>
          </a:xfrm>
        </p:spPr>
        <p:txBody>
          <a:bodyPr/>
          <a:lstStyle>
            <a:lvl1pPr algn="ctr" defTabSz="914400" rtl="0" eaLnBrk="1" latinLnBrk="0" hangingPunct="1">
              <a:lnSpc>
                <a:spcPct val="80000"/>
              </a:lnSpc>
              <a:spcBef>
                <a:spcPct val="0"/>
              </a:spcBef>
              <a:buNone/>
              <a:defRPr lang="en-US" sz="3200" b="1" kern="1200" dirty="0">
                <a:solidFill>
                  <a:schemeClr val="bg1"/>
                </a:solidFill>
                <a:latin typeface="Arial" panose="020B0604020202020204" pitchFamily="34" charset="0"/>
                <a:ea typeface="+mj-ea"/>
                <a:cs typeface="Arial" panose="020B0604020202020204" pitchFamily="34" charset="0"/>
              </a:defRPr>
            </a:lvl1pPr>
          </a:lstStyle>
          <a:p>
            <a:r>
              <a:rPr lang="en-US" sz="1800" b="0">
                <a:solidFill>
                  <a:schemeClr val="accent5">
                    <a:lumMod val="20000"/>
                    <a:lumOff val="80000"/>
                  </a:schemeClr>
                </a:solidFill>
              </a:rPr>
              <a:t>Your best friend. Their best life.</a:t>
            </a:r>
          </a:p>
        </p:txBody>
      </p:sp>
    </p:spTree>
    <p:extLst>
      <p:ext uri="{BB962C8B-B14F-4D97-AF65-F5344CB8AC3E}">
        <p14:creationId xmlns:p14="http://schemas.microsoft.com/office/powerpoint/2010/main" val="503562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7ADEECFC-E480-4B83-9AC1-778E5829F0F4}"/>
              </a:ext>
            </a:extLst>
          </p:cNvPr>
          <p:cNvSpPr/>
          <p:nvPr/>
        </p:nvSpPr>
        <p:spPr>
          <a:xfrm>
            <a:off x="6176681" y="3276600"/>
            <a:ext cx="4497611" cy="2100939"/>
          </a:xfrm>
          <a:prstGeom prst="round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5CD59915-A88E-437A-9696-F978B33E4AB3}"/>
              </a:ext>
            </a:extLst>
          </p:cNvPr>
          <p:cNvSpPr/>
          <p:nvPr/>
        </p:nvSpPr>
        <p:spPr>
          <a:xfrm>
            <a:off x="1517708" y="3276600"/>
            <a:ext cx="4297715" cy="2100939"/>
          </a:xfrm>
          <a:prstGeom prst="round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49876A0-1234-473C-B2A8-5E0D6ADC302F}"/>
              </a:ext>
            </a:extLst>
          </p:cNvPr>
          <p:cNvSpPr>
            <a:spLocks noGrp="1"/>
          </p:cNvSpPr>
          <p:nvPr>
            <p:ph type="title"/>
          </p:nvPr>
        </p:nvSpPr>
        <p:spPr/>
        <p:txBody>
          <a:bodyPr/>
          <a:lstStyle/>
          <a:p>
            <a:r>
              <a:rPr lang="en-US"/>
              <a:t>WISHBONE </a:t>
            </a:r>
            <a:br>
              <a:rPr lang="en-US"/>
            </a:br>
            <a:r>
              <a:rPr lang="en-US" b="0"/>
              <a:t>INSURANCE AND WELLNESS</a:t>
            </a:r>
          </a:p>
        </p:txBody>
      </p:sp>
      <p:sp>
        <p:nvSpPr>
          <p:cNvPr id="18" name="Text Placeholder 7">
            <a:extLst>
              <a:ext uri="{FF2B5EF4-FFF2-40B4-BE49-F238E27FC236}">
                <a16:creationId xmlns:a16="http://schemas.microsoft.com/office/drawing/2014/main" id="{4FC137F9-B1E2-7944-B455-A9EC051F6CAF}"/>
              </a:ext>
            </a:extLst>
          </p:cNvPr>
          <p:cNvSpPr txBox="1">
            <a:spLocks/>
          </p:cNvSpPr>
          <p:nvPr/>
        </p:nvSpPr>
        <p:spPr>
          <a:xfrm>
            <a:off x="1599640" y="3797928"/>
            <a:ext cx="4133850" cy="96379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b="1">
                <a:solidFill>
                  <a:schemeClr val="tx1">
                    <a:lumMod val="75000"/>
                    <a:lumOff val="25000"/>
                  </a:schemeClr>
                </a:solidFill>
                <a:latin typeface="Arial"/>
                <a:cs typeface="Arial"/>
              </a:rPr>
              <a:t>ADVANTAGE PLAN:</a:t>
            </a:r>
            <a:br>
              <a:rPr lang="en-US" b="1"/>
            </a:br>
            <a:r>
              <a:rPr lang="en-US" sz="1800">
                <a:solidFill>
                  <a:schemeClr val="tx1">
                    <a:lumMod val="75000"/>
                    <a:lumOff val="25000"/>
                  </a:schemeClr>
                </a:solidFill>
                <a:latin typeface="Arial"/>
                <a:cs typeface="Arial"/>
              </a:rPr>
              <a:t>For unexpected accidents &amp; illnesses</a:t>
            </a:r>
            <a:endParaRPr lang="en-US">
              <a:solidFill>
                <a:schemeClr val="tx1">
                  <a:lumMod val="75000"/>
                  <a:lumOff val="25000"/>
                </a:schemeClr>
              </a:solidFill>
              <a:latin typeface="Arial"/>
              <a:cs typeface="Arial"/>
            </a:endParaRPr>
          </a:p>
        </p:txBody>
      </p:sp>
      <p:sp>
        <p:nvSpPr>
          <p:cNvPr id="24" name="Text Placeholder 7">
            <a:extLst>
              <a:ext uri="{FF2B5EF4-FFF2-40B4-BE49-F238E27FC236}">
                <a16:creationId xmlns:a16="http://schemas.microsoft.com/office/drawing/2014/main" id="{0364CD9F-93CE-EB43-94FD-39108155A764}"/>
              </a:ext>
            </a:extLst>
          </p:cNvPr>
          <p:cNvSpPr txBox="1">
            <a:spLocks/>
          </p:cNvSpPr>
          <p:nvPr/>
        </p:nvSpPr>
        <p:spPr>
          <a:xfrm>
            <a:off x="6358561" y="3792734"/>
            <a:ext cx="4133850" cy="968987"/>
          </a:xfrm>
          <a:prstGeom prst="rect">
            <a:avLst/>
          </a:prstGeom>
        </p:spPr>
        <p:txBody>
          <a:bodyPr vert="horz" lIns="0" tIns="0" rIns="0" bIns="0" rtlCol="0" anchor="t">
            <a:normAutofit/>
          </a:bodyPr>
          <a:lstStyle>
            <a:lvl1pPr marL="0" indent="0" algn="ctr" defTabSz="914400" rtl="0" eaLnBrk="1" latinLnBrk="0" hangingPunct="1">
              <a:lnSpc>
                <a:spcPct val="90000"/>
              </a:lnSpc>
              <a:spcBef>
                <a:spcPts val="1000"/>
              </a:spcBef>
              <a:buClr>
                <a:schemeClr val="accent2"/>
              </a:buClr>
              <a:buFont typeface="Wingdings" panose="05000000000000000000" pitchFamily="2" charset="2"/>
              <a:buNone/>
              <a:defRPr lang="en-US" sz="2200" i="1" kern="120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b="1" i="0">
                <a:solidFill>
                  <a:schemeClr val="tx1">
                    <a:lumMod val="75000"/>
                    <a:lumOff val="25000"/>
                  </a:schemeClr>
                </a:solidFill>
                <a:latin typeface="Arial"/>
                <a:cs typeface="Arial"/>
              </a:rPr>
              <a:t>WELLNESS PLAN:</a:t>
            </a:r>
            <a:br>
              <a:rPr lang="en-US" sz="2000" b="1" i="0"/>
            </a:br>
            <a:r>
              <a:rPr lang="en-US" sz="1800" i="0">
                <a:solidFill>
                  <a:schemeClr val="tx1">
                    <a:lumMod val="75000"/>
                    <a:lumOff val="25000"/>
                  </a:schemeClr>
                </a:solidFill>
                <a:latin typeface="Arial"/>
                <a:cs typeface="Arial"/>
              </a:rPr>
              <a:t>For regular routine visits</a:t>
            </a:r>
          </a:p>
          <a:p>
            <a:pPr fontAlgn="auto">
              <a:spcAft>
                <a:spcPts val="0"/>
              </a:spcAft>
            </a:pPr>
            <a:endParaRPr lang="en-US"/>
          </a:p>
        </p:txBody>
      </p:sp>
      <p:pic>
        <p:nvPicPr>
          <p:cNvPr id="2" name="Picture 1">
            <a:extLst>
              <a:ext uri="{FF2B5EF4-FFF2-40B4-BE49-F238E27FC236}">
                <a16:creationId xmlns:a16="http://schemas.microsoft.com/office/drawing/2014/main" id="{B358C780-E5EF-ECFB-E5A9-FBF0C98BB1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725" y="6355640"/>
            <a:ext cx="880138" cy="347319"/>
          </a:xfrm>
          <a:prstGeom prst="rect">
            <a:avLst/>
          </a:prstGeom>
        </p:spPr>
      </p:pic>
      <p:sp>
        <p:nvSpPr>
          <p:cNvPr id="8" name="Text Placeholder 3">
            <a:extLst>
              <a:ext uri="{FF2B5EF4-FFF2-40B4-BE49-F238E27FC236}">
                <a16:creationId xmlns:a16="http://schemas.microsoft.com/office/drawing/2014/main" id="{E88C7336-9F19-8A3E-519E-817A86B1AD69}"/>
              </a:ext>
            </a:extLst>
          </p:cNvPr>
          <p:cNvSpPr txBox="1">
            <a:spLocks/>
          </p:cNvSpPr>
          <p:nvPr/>
        </p:nvSpPr>
        <p:spPr>
          <a:xfrm>
            <a:off x="628715" y="2582820"/>
            <a:ext cx="10934569" cy="3726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Clr>
                <a:srgbClr val="7D8978"/>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7D8978"/>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7D8978"/>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b="1">
                <a:solidFill>
                  <a:schemeClr val="accent5"/>
                </a:solidFill>
                <a:latin typeface="Arial"/>
                <a:cs typeface="Arial"/>
              </a:rPr>
              <a:t>Two reimbursement plans available</a:t>
            </a:r>
            <a:endParaRPr lang="en-US">
              <a:solidFill>
                <a:schemeClr val="accent5"/>
              </a:solidFill>
            </a:endParaRPr>
          </a:p>
        </p:txBody>
      </p:sp>
      <p:sp>
        <p:nvSpPr>
          <p:cNvPr id="17" name="TextBox 16">
            <a:extLst>
              <a:ext uri="{FF2B5EF4-FFF2-40B4-BE49-F238E27FC236}">
                <a16:creationId xmlns:a16="http://schemas.microsoft.com/office/drawing/2014/main" id="{1DE4B6C2-CB3C-9647-6C36-3A23AD984B9D}"/>
              </a:ext>
            </a:extLst>
          </p:cNvPr>
          <p:cNvSpPr txBox="1"/>
          <p:nvPr/>
        </p:nvSpPr>
        <p:spPr>
          <a:xfrm>
            <a:off x="10314722" y="102637"/>
            <a:ext cx="1586204"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1200">
                <a:solidFill>
                  <a:schemeClr val="bg1">
                    <a:lumMod val="85000"/>
                  </a:schemeClr>
                </a:solidFill>
              </a:rPr>
              <a:t>WISHBONE</a:t>
            </a:r>
          </a:p>
        </p:txBody>
      </p:sp>
      <p:cxnSp>
        <p:nvCxnSpPr>
          <p:cNvPr id="10" name="Straight Connector 9">
            <a:extLst>
              <a:ext uri="{FF2B5EF4-FFF2-40B4-BE49-F238E27FC236}">
                <a16:creationId xmlns:a16="http://schemas.microsoft.com/office/drawing/2014/main" id="{4D744D60-7C3B-4178-1B17-590A6676AC01}"/>
              </a:ext>
            </a:extLst>
          </p:cNvPr>
          <p:cNvCxnSpPr>
            <a:cxnSpLocks/>
            <a:stCxn id="23" idx="6"/>
            <a:endCxn id="25" idx="2"/>
          </p:cNvCxnSpPr>
          <p:nvPr/>
        </p:nvCxnSpPr>
        <p:spPr>
          <a:xfrm>
            <a:off x="10352602" y="532091"/>
            <a:ext cx="147337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5D08A4A-89A1-E22D-0F6B-A705753FAA59}"/>
              </a:ext>
            </a:extLst>
          </p:cNvPr>
          <p:cNvSpPr/>
          <p:nvPr/>
        </p:nvSpPr>
        <p:spPr>
          <a:xfrm>
            <a:off x="10490120" y="431979"/>
            <a:ext cx="197132" cy="200224"/>
          </a:xfrm>
          <a:prstGeom prst="ellipse">
            <a:avLst/>
          </a:prstGeom>
          <a:solidFill>
            <a:schemeClr val="accent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71B5644-3D6C-BC62-CAD5-04FED3DEF62E}"/>
              </a:ext>
            </a:extLst>
          </p:cNvPr>
          <p:cNvSpPr/>
          <p:nvPr/>
        </p:nvSpPr>
        <p:spPr>
          <a:xfrm>
            <a:off x="10823854" y="435839"/>
            <a:ext cx="197132" cy="200224"/>
          </a:xfrm>
          <a:prstGeom prst="ellipse">
            <a:avLst/>
          </a:prstGeom>
          <a:solidFill>
            <a:schemeClr val="accent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0598B56-9333-2F41-36F0-5EE1681BC837}"/>
              </a:ext>
            </a:extLst>
          </p:cNvPr>
          <p:cNvSpPr/>
          <p:nvPr/>
        </p:nvSpPr>
        <p:spPr>
          <a:xfrm>
            <a:off x="11158504" y="435839"/>
            <a:ext cx="197132" cy="200224"/>
          </a:xfrm>
          <a:prstGeom prst="ellipse">
            <a:avLst/>
          </a:prstGeom>
          <a:solidFill>
            <a:schemeClr val="accent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465DA1D-35F9-EAEA-546E-8B7CB1D76048}"/>
              </a:ext>
            </a:extLst>
          </p:cNvPr>
          <p:cNvSpPr/>
          <p:nvPr/>
        </p:nvSpPr>
        <p:spPr>
          <a:xfrm>
            <a:off x="11492238" y="435133"/>
            <a:ext cx="197132" cy="200224"/>
          </a:xfrm>
          <a:prstGeom prst="ellipse">
            <a:avLst/>
          </a:prstGeom>
          <a:solidFill>
            <a:schemeClr val="accent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EC893C8-69A8-7920-789C-9194957B8ABB}"/>
              </a:ext>
            </a:extLst>
          </p:cNvPr>
          <p:cNvSpPr/>
          <p:nvPr/>
        </p:nvSpPr>
        <p:spPr>
          <a:xfrm>
            <a:off x="10155470" y="431979"/>
            <a:ext cx="197132" cy="200224"/>
          </a:xfrm>
          <a:prstGeom prst="ellipse">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3B403BC-CBDF-E5DB-D7D9-1BCB900BB573}"/>
              </a:ext>
            </a:extLst>
          </p:cNvPr>
          <p:cNvSpPr/>
          <p:nvPr/>
        </p:nvSpPr>
        <p:spPr>
          <a:xfrm>
            <a:off x="11825972" y="431979"/>
            <a:ext cx="197132" cy="200224"/>
          </a:xfrm>
          <a:prstGeom prst="ellipse">
            <a:avLst/>
          </a:prstGeom>
          <a:solidFill>
            <a:schemeClr val="accent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65DE27E-85C0-A670-2F32-9C265FF73FCA}"/>
              </a:ext>
            </a:extLst>
          </p:cNvPr>
          <p:cNvSpPr/>
          <p:nvPr/>
        </p:nvSpPr>
        <p:spPr>
          <a:xfrm>
            <a:off x="6856915" y="6224587"/>
            <a:ext cx="5084714" cy="646330"/>
          </a:xfrm>
          <a:prstGeom prst="rect">
            <a:avLst/>
          </a:prstGeom>
        </p:spPr>
        <p:txBody>
          <a:bodyPr wrap="square" lIns="0" tIns="0" rIns="0" bIns="0" anchor="ctr" anchorCtr="0">
            <a:noAutofit/>
          </a:bodyPr>
          <a:lstStyle/>
          <a:p>
            <a:pPr algn="r"/>
            <a:r>
              <a:rPr lang="en-US" sz="1200" dirty="0">
                <a:solidFill>
                  <a:schemeClr val="bg1">
                    <a:lumMod val="75000"/>
                  </a:schemeClr>
                </a:solidFill>
                <a:latin typeface="Arial" panose="020B0604020202020204" pitchFamily="34" charset="0"/>
                <a:cs typeface="Arial" panose="020B0604020202020204" pitchFamily="34" charset="0"/>
              </a:rPr>
              <a:t>Pet Benefit Solutions | </a:t>
            </a:r>
            <a:r>
              <a:rPr lang="en-US" sz="1200" dirty="0" err="1">
                <a:solidFill>
                  <a:schemeClr val="bg1">
                    <a:lumMod val="75000"/>
                  </a:schemeClr>
                </a:solidFill>
                <a:latin typeface="Arial" panose="020B0604020202020204" pitchFamily="34" charset="0"/>
                <a:cs typeface="Arial" panose="020B0604020202020204" pitchFamily="34" charset="0"/>
              </a:rPr>
              <a:t>www.petbenefits.com</a:t>
            </a:r>
            <a:endParaRPr lang="en-US" sz="12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068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descr="A picture containing cat, indoor, sitting, looking&#10;&#10;Description automatically generated">
            <a:extLst>
              <a:ext uri="{FF2B5EF4-FFF2-40B4-BE49-F238E27FC236}">
                <a16:creationId xmlns:a16="http://schemas.microsoft.com/office/drawing/2014/main" id="{074EA521-6DE7-FD4B-894D-349BC7D1BFBD}"/>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3B62DF36-3BA3-402C-9FA8-4F75B51864D8}"/>
              </a:ext>
            </a:extLst>
          </p:cNvPr>
          <p:cNvSpPr>
            <a:spLocks noGrp="1"/>
          </p:cNvSpPr>
          <p:nvPr>
            <p:ph type="title"/>
          </p:nvPr>
        </p:nvSpPr>
        <p:spPr/>
        <p:txBody>
          <a:bodyPr/>
          <a:lstStyle/>
          <a:p>
            <a:r>
              <a:rPr lang="en-US">
                <a:latin typeface="Arial"/>
                <a:cs typeface="Arial"/>
              </a:rPr>
              <a:t>BEST-IN-CLASS COVERAGE</a:t>
            </a:r>
            <a:br>
              <a:rPr lang="en-US"/>
            </a:br>
            <a:r>
              <a:rPr lang="en-US" b="0">
                <a:latin typeface="Arial"/>
                <a:cs typeface="Arial"/>
              </a:rPr>
              <a:t>ACCIDENT/ILLNESS &amp; WELLNESS</a:t>
            </a:r>
          </a:p>
        </p:txBody>
      </p:sp>
      <p:sp>
        <p:nvSpPr>
          <p:cNvPr id="4" name="Text Placeholder 3">
            <a:extLst>
              <a:ext uri="{FF2B5EF4-FFF2-40B4-BE49-F238E27FC236}">
                <a16:creationId xmlns:a16="http://schemas.microsoft.com/office/drawing/2014/main" id="{18395132-1033-46A3-B268-3D5969506E17}"/>
              </a:ext>
            </a:extLst>
          </p:cNvPr>
          <p:cNvSpPr>
            <a:spLocks noGrp="1"/>
          </p:cNvSpPr>
          <p:nvPr>
            <p:ph type="body" sz="quarter" idx="11"/>
          </p:nvPr>
        </p:nvSpPr>
        <p:spPr>
          <a:xfrm>
            <a:off x="5027613" y="2171798"/>
            <a:ext cx="6328673" cy="3873500"/>
          </a:xfrm>
        </p:spPr>
        <p:txBody>
          <a:bodyPr anchor="t">
            <a:normAutofit/>
          </a:bodyPr>
          <a:lstStyle/>
          <a:p>
            <a:r>
              <a:rPr lang="en-US">
                <a:latin typeface="Arial"/>
                <a:cs typeface="Arial"/>
              </a:rPr>
              <a:t>Can be used at any veterinary facility in the U.S., including specialty and emergency clinics</a:t>
            </a:r>
          </a:p>
          <a:p>
            <a:r>
              <a:rPr lang="en-US">
                <a:latin typeface="Arial"/>
                <a:cs typeface="Arial"/>
              </a:rPr>
              <a:t>Covers dogs older than 8 weeks of age and cats older than 10 weeks of age, with no upper age restriction</a:t>
            </a:r>
          </a:p>
          <a:p>
            <a:r>
              <a:rPr lang="en-US"/>
              <a:t>Easy claims submission with fast processing</a:t>
            </a:r>
          </a:p>
          <a:p>
            <a:r>
              <a:rPr lang="en-US"/>
              <a:t>ACH reimbursement directly to your bank account</a:t>
            </a:r>
          </a:p>
          <a:p>
            <a:r>
              <a:rPr lang="en-US"/>
              <a:t>Enter your credit card during enrollment, which will be charged for monthly premiums </a:t>
            </a:r>
          </a:p>
          <a:p>
            <a:r>
              <a:rPr lang="en-US">
                <a:latin typeface="Arial"/>
                <a:cs typeface="Arial"/>
              </a:rPr>
              <a:t>Easy online access to your account </a:t>
            </a:r>
          </a:p>
          <a:p>
            <a:r>
              <a:rPr lang="en-US">
                <a:latin typeface="Arial"/>
                <a:cs typeface="Arial"/>
              </a:rPr>
              <a:t>Dedicated customer care team</a:t>
            </a:r>
            <a:endParaRPr lang="en-US"/>
          </a:p>
        </p:txBody>
      </p:sp>
      <p:sp>
        <p:nvSpPr>
          <p:cNvPr id="6" name="TextBox 5">
            <a:extLst>
              <a:ext uri="{FF2B5EF4-FFF2-40B4-BE49-F238E27FC236}">
                <a16:creationId xmlns:a16="http://schemas.microsoft.com/office/drawing/2014/main" id="{FC53F156-B2CB-E1A6-4FFC-123B6943FA21}"/>
              </a:ext>
            </a:extLst>
          </p:cNvPr>
          <p:cNvSpPr txBox="1"/>
          <p:nvPr/>
        </p:nvSpPr>
        <p:spPr>
          <a:xfrm>
            <a:off x="4839650" y="6308472"/>
            <a:ext cx="7138990" cy="369332"/>
          </a:xfrm>
          <a:prstGeom prst="rect">
            <a:avLst/>
          </a:prstGeom>
          <a:noFill/>
        </p:spPr>
        <p:txBody>
          <a:bodyPr wrap="square" rtlCol="0">
            <a:spAutoFit/>
          </a:bodyPr>
          <a:lstStyle/>
          <a:p>
            <a:r>
              <a:rPr lang="en-US" sz="600" i="1" dirty="0">
                <a:solidFill>
                  <a:schemeClr val="tx2">
                    <a:lumMod val="75000"/>
                    <a:lumOff val="25000"/>
                  </a:schemeClr>
                </a:solidFill>
                <a:effectLst/>
                <a:latin typeface="Arial" panose="020B0604020202020204" pitchFamily="34" charset="0"/>
                <a:cs typeface="Arial" panose="020B0604020202020204" pitchFamily="34" charset="0"/>
              </a:rPr>
              <a:t>Wishbone Pet Insurance is a pet health insurance program offered by Pet Assure Corp., dba Pet Benefit Solutions, a licensed agency (NJ License Number 1677880). Insurance coverage is administered by Pet Benefit Solutions or Norse Specialty Insurance Company, Inc. and underwritten by </a:t>
            </a:r>
            <a:r>
              <a:rPr lang="en-US" sz="600" i="1" dirty="0" err="1">
                <a:solidFill>
                  <a:schemeClr val="tx2">
                    <a:lumMod val="75000"/>
                    <a:lumOff val="25000"/>
                  </a:schemeClr>
                </a:solidFill>
                <a:effectLst/>
                <a:latin typeface="Arial" panose="020B0604020202020204" pitchFamily="34" charset="0"/>
                <a:cs typeface="Arial" panose="020B0604020202020204" pitchFamily="34" charset="0"/>
              </a:rPr>
              <a:t>Everspan</a:t>
            </a:r>
            <a:r>
              <a:rPr lang="en-US" sz="600" i="1" dirty="0">
                <a:solidFill>
                  <a:schemeClr val="tx2">
                    <a:lumMod val="75000"/>
                    <a:lumOff val="25000"/>
                  </a:schemeClr>
                </a:solidFill>
                <a:effectLst/>
                <a:latin typeface="Arial" panose="020B0604020202020204" pitchFamily="34" charset="0"/>
                <a:cs typeface="Arial" panose="020B0604020202020204" pitchFamily="34" charset="0"/>
              </a:rPr>
              <a:t> Insurance Company, Providence Washington Insurance Company, </a:t>
            </a:r>
            <a:r>
              <a:rPr lang="en-US" sz="600" i="1" dirty="0" err="1">
                <a:solidFill>
                  <a:schemeClr val="tx2">
                    <a:lumMod val="75000"/>
                    <a:lumOff val="25000"/>
                  </a:schemeClr>
                </a:solidFill>
                <a:effectLst/>
                <a:latin typeface="Arial" panose="020B0604020202020204" pitchFamily="34" charset="0"/>
                <a:cs typeface="Arial" panose="020B0604020202020204" pitchFamily="34" charset="0"/>
              </a:rPr>
              <a:t>Trisura</a:t>
            </a:r>
            <a:r>
              <a:rPr lang="en-US" sz="600" i="1" dirty="0">
                <a:solidFill>
                  <a:schemeClr val="tx2">
                    <a:lumMod val="75000"/>
                    <a:lumOff val="25000"/>
                  </a:schemeClr>
                </a:solidFill>
                <a:effectLst/>
                <a:latin typeface="Arial" panose="020B0604020202020204" pitchFamily="34" charset="0"/>
                <a:cs typeface="Arial" panose="020B0604020202020204" pitchFamily="34" charset="0"/>
              </a:rPr>
              <a:t> Insurance Company, Clear Blue Insurance Company, or Clear Blue Specialty Insurance Company. Please visit https://</a:t>
            </a:r>
            <a:r>
              <a:rPr lang="en-US" sz="600" i="1" dirty="0" err="1">
                <a:solidFill>
                  <a:schemeClr val="tx2">
                    <a:lumMod val="75000"/>
                    <a:lumOff val="25000"/>
                  </a:schemeClr>
                </a:solidFill>
                <a:effectLst/>
                <a:latin typeface="Arial" panose="020B0604020202020204" pitchFamily="34" charset="0"/>
                <a:cs typeface="Arial" panose="020B0604020202020204" pitchFamily="34" charset="0"/>
              </a:rPr>
              <a:t>www.wishboneinsurance.com</a:t>
            </a:r>
            <a:r>
              <a:rPr lang="en-US" sz="600" i="1" dirty="0">
                <a:solidFill>
                  <a:schemeClr val="tx2">
                    <a:lumMod val="75000"/>
                    <a:lumOff val="25000"/>
                  </a:schemeClr>
                </a:solidFill>
                <a:effectLst/>
                <a:latin typeface="Arial" panose="020B0604020202020204" pitchFamily="34" charset="0"/>
                <a:cs typeface="Arial" panose="020B0604020202020204" pitchFamily="34" charset="0"/>
              </a:rPr>
              <a:t>/terms-and-conditions for more information.  </a:t>
            </a:r>
            <a:endParaRPr lang="en-US" sz="600" dirty="0">
              <a:solidFill>
                <a:schemeClr val="tx2">
                  <a:lumMod val="75000"/>
                  <a:lumOff val="25000"/>
                </a:schemeClr>
              </a:solidFill>
              <a:effectLst/>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F73B0EC3-C553-0175-B704-2557DC685086}"/>
              </a:ext>
            </a:extLst>
          </p:cNvPr>
          <p:cNvCxnSpPr>
            <a:cxnSpLocks/>
            <a:stCxn id="18" idx="6"/>
            <a:endCxn id="7" idx="2"/>
          </p:cNvCxnSpPr>
          <p:nvPr/>
        </p:nvCxnSpPr>
        <p:spPr>
          <a:xfrm>
            <a:off x="10352602" y="532091"/>
            <a:ext cx="147337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0F9020F-46DC-6DD1-9389-6671C5A1BAF4}"/>
              </a:ext>
            </a:extLst>
          </p:cNvPr>
          <p:cNvSpPr/>
          <p:nvPr/>
        </p:nvSpPr>
        <p:spPr>
          <a:xfrm>
            <a:off x="10490120" y="431979"/>
            <a:ext cx="197132" cy="200224"/>
          </a:xfrm>
          <a:prstGeom prst="ellipse">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754D025-85F0-6DE8-8D42-2DA41AE230E6}"/>
              </a:ext>
            </a:extLst>
          </p:cNvPr>
          <p:cNvSpPr/>
          <p:nvPr/>
        </p:nvSpPr>
        <p:spPr>
          <a:xfrm>
            <a:off x="10823854" y="435839"/>
            <a:ext cx="197132" cy="200224"/>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1ADA7E-06D0-76CC-74A2-F23F5D5992F8}"/>
              </a:ext>
            </a:extLst>
          </p:cNvPr>
          <p:cNvSpPr/>
          <p:nvPr/>
        </p:nvSpPr>
        <p:spPr>
          <a:xfrm>
            <a:off x="11158504" y="435839"/>
            <a:ext cx="197132" cy="200224"/>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10ABE67-3141-1045-68AA-26672700CEDC}"/>
              </a:ext>
            </a:extLst>
          </p:cNvPr>
          <p:cNvSpPr txBox="1"/>
          <p:nvPr/>
        </p:nvSpPr>
        <p:spPr>
          <a:xfrm>
            <a:off x="10314722" y="102637"/>
            <a:ext cx="1586204"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1200">
                <a:solidFill>
                  <a:schemeClr val="bg1">
                    <a:lumMod val="85000"/>
                  </a:schemeClr>
                </a:solidFill>
              </a:rPr>
              <a:t>WISHBONE</a:t>
            </a:r>
          </a:p>
        </p:txBody>
      </p:sp>
      <p:sp>
        <p:nvSpPr>
          <p:cNvPr id="17" name="Oval 16">
            <a:extLst>
              <a:ext uri="{FF2B5EF4-FFF2-40B4-BE49-F238E27FC236}">
                <a16:creationId xmlns:a16="http://schemas.microsoft.com/office/drawing/2014/main" id="{738F72F8-5955-AFA6-A8ED-5706E0908D5E}"/>
              </a:ext>
            </a:extLst>
          </p:cNvPr>
          <p:cNvSpPr/>
          <p:nvPr/>
        </p:nvSpPr>
        <p:spPr>
          <a:xfrm>
            <a:off x="11492238" y="435133"/>
            <a:ext cx="197132" cy="200224"/>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D58BF32-9845-94FE-874E-79316AE10664}"/>
              </a:ext>
            </a:extLst>
          </p:cNvPr>
          <p:cNvSpPr/>
          <p:nvPr/>
        </p:nvSpPr>
        <p:spPr>
          <a:xfrm>
            <a:off x="10155470" y="431979"/>
            <a:ext cx="197132" cy="200224"/>
          </a:xfrm>
          <a:prstGeom prst="ellipse">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0EBAF2-2532-CA7E-4677-DB8693ED58E8}"/>
              </a:ext>
            </a:extLst>
          </p:cNvPr>
          <p:cNvSpPr/>
          <p:nvPr/>
        </p:nvSpPr>
        <p:spPr>
          <a:xfrm>
            <a:off x="11825972" y="431979"/>
            <a:ext cx="197132" cy="200224"/>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779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7D69822-AED6-4524-B8AA-2DC44800F34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prstGeom prst="rect">
            <a:avLst/>
          </a:prstGeom>
        </p:spPr>
      </p:pic>
      <p:sp>
        <p:nvSpPr>
          <p:cNvPr id="5" name="Title 4">
            <a:extLst>
              <a:ext uri="{FF2B5EF4-FFF2-40B4-BE49-F238E27FC236}">
                <a16:creationId xmlns:a16="http://schemas.microsoft.com/office/drawing/2014/main" id="{4F65F2B0-7637-4F38-9CC2-A75B223C87E7}"/>
              </a:ext>
            </a:extLst>
          </p:cNvPr>
          <p:cNvSpPr>
            <a:spLocks noGrp="1"/>
          </p:cNvSpPr>
          <p:nvPr>
            <p:ph type="title"/>
          </p:nvPr>
        </p:nvSpPr>
        <p:spPr>
          <a:xfrm>
            <a:off x="645476" y="615249"/>
            <a:ext cx="6783738" cy="1163589"/>
          </a:xfrm>
        </p:spPr>
        <p:txBody>
          <a:bodyPr/>
          <a:lstStyle/>
          <a:p>
            <a:r>
              <a:rPr lang="en-US">
                <a:latin typeface="Arial"/>
                <a:cs typeface="Arial"/>
              </a:rPr>
              <a:t>WISHBONE ADVANTAGE</a:t>
            </a:r>
            <a:br>
              <a:rPr lang="en-US"/>
            </a:br>
            <a:r>
              <a:rPr lang="en-US" b="0">
                <a:latin typeface="Arial"/>
                <a:cs typeface="Arial"/>
              </a:rPr>
              <a:t>PLAN DETAILS</a:t>
            </a:r>
            <a:endParaRPr lang="en-US" b="0"/>
          </a:p>
        </p:txBody>
      </p:sp>
      <p:sp>
        <p:nvSpPr>
          <p:cNvPr id="14" name="Rectangle 13">
            <a:extLst>
              <a:ext uri="{FF2B5EF4-FFF2-40B4-BE49-F238E27FC236}">
                <a16:creationId xmlns:a16="http://schemas.microsoft.com/office/drawing/2014/main" id="{1C5CD544-7596-4CFC-A221-470EE0FD9150}"/>
              </a:ext>
            </a:extLst>
          </p:cNvPr>
          <p:cNvSpPr/>
          <p:nvPr/>
        </p:nvSpPr>
        <p:spPr>
          <a:xfrm>
            <a:off x="7819756" y="4529797"/>
            <a:ext cx="4372244" cy="2328203"/>
          </a:xfrm>
          <a:prstGeom prst="rect">
            <a:avLst/>
          </a:prstGeom>
          <a:gradFill flip="none" rotWithShape="1">
            <a:gsLst>
              <a:gs pos="0">
                <a:schemeClr val="bg1"/>
              </a:gs>
              <a:gs pos="50000">
                <a:schemeClr val="bg1">
                  <a:alpha val="58000"/>
                </a:schemeClr>
              </a:gs>
              <a:gs pos="100000">
                <a:schemeClr val="bg1">
                  <a:shade val="100000"/>
                  <a:satMod val="11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ext Placeholder 6">
            <a:extLst>
              <a:ext uri="{FF2B5EF4-FFF2-40B4-BE49-F238E27FC236}">
                <a16:creationId xmlns:a16="http://schemas.microsoft.com/office/drawing/2014/main" id="{37CF8B63-34B1-6BE7-7AF7-A55A6FB88E7A}"/>
              </a:ext>
            </a:extLst>
          </p:cNvPr>
          <p:cNvSpPr txBox="1">
            <a:spLocks/>
          </p:cNvSpPr>
          <p:nvPr/>
        </p:nvSpPr>
        <p:spPr>
          <a:xfrm>
            <a:off x="645475" y="2003564"/>
            <a:ext cx="6750285" cy="4084086"/>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Clr>
                <a:srgbClr val="7D8978"/>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7D8978"/>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7D8978"/>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1800">
                <a:latin typeface="Arial"/>
                <a:cs typeface="Arial"/>
              </a:rPr>
              <a:t>Reimbursement on exam fees, diagnostics, and treatment due to eligible accidents and illnesses:</a:t>
            </a:r>
          </a:p>
          <a:p>
            <a:pPr lvl="1"/>
            <a:r>
              <a:rPr lang="en-US" sz="1600">
                <a:latin typeface="Arial"/>
                <a:cs typeface="Arial"/>
              </a:rPr>
              <a:t>Rx medications, surgery, emergency visits and hospitalizations, x-rays, physical therapy, infections, allergies, and more</a:t>
            </a:r>
          </a:p>
          <a:p>
            <a:pPr fontAlgn="auto">
              <a:spcAft>
                <a:spcPts val="0"/>
              </a:spcAft>
            </a:pPr>
            <a:r>
              <a:rPr lang="en-US" sz="1800">
                <a:latin typeface="Arial"/>
                <a:cs typeface="Arial"/>
              </a:rPr>
              <a:t>Pre-existing conditions are excluded</a:t>
            </a:r>
          </a:p>
          <a:p>
            <a:pPr fontAlgn="auto">
              <a:spcAft>
                <a:spcPts val="0"/>
              </a:spcAft>
            </a:pPr>
            <a:r>
              <a:rPr lang="en-US" sz="1800">
                <a:latin typeface="Arial"/>
                <a:cs typeface="Arial"/>
              </a:rPr>
              <a:t>Short waiting periods begin the day after enrollment</a:t>
            </a:r>
          </a:p>
          <a:p>
            <a:pPr lvl="1"/>
            <a:r>
              <a:rPr lang="en-US" sz="1600">
                <a:latin typeface="Arial"/>
                <a:cs typeface="Arial"/>
              </a:rPr>
              <a:t>1 day for accidents, 14 days for illnesses, and 180 days for orthopedic events</a:t>
            </a:r>
          </a:p>
          <a:p>
            <a:pPr fontAlgn="auto">
              <a:spcAft>
                <a:spcPts val="0"/>
              </a:spcAft>
            </a:pPr>
            <a:r>
              <a:rPr lang="en-US" sz="1800">
                <a:latin typeface="Arial"/>
                <a:cs typeface="Arial"/>
              </a:rPr>
              <a:t>30-day free look period</a:t>
            </a:r>
          </a:p>
          <a:p>
            <a:pPr fontAlgn="auto">
              <a:spcAft>
                <a:spcPts val="0"/>
              </a:spcAft>
            </a:pPr>
            <a:r>
              <a:rPr lang="en-US" sz="1800">
                <a:latin typeface="Arial"/>
                <a:cs typeface="Arial"/>
              </a:rPr>
              <a:t>Includes 24/7 pet telehealth</a:t>
            </a:r>
            <a:endParaRPr lang="en-US" sz="1800"/>
          </a:p>
          <a:p>
            <a:pPr fontAlgn="auto">
              <a:spcAft>
                <a:spcPts val="0"/>
              </a:spcAft>
            </a:pPr>
            <a:r>
              <a:rPr lang="en-US" sz="1800">
                <a:latin typeface="Arial"/>
                <a:cs typeface="Arial"/>
              </a:rPr>
              <a:t>Rates are based on age, breed and zip code</a:t>
            </a:r>
          </a:p>
          <a:p>
            <a:pPr lvl="1"/>
            <a:r>
              <a:rPr lang="en-US" sz="1600">
                <a:latin typeface="Arial"/>
                <a:cs typeface="Arial"/>
              </a:rPr>
              <a:t>Exclusive group benefit pricing</a:t>
            </a:r>
          </a:p>
          <a:p>
            <a:pPr lvl="1"/>
            <a:r>
              <a:rPr lang="en-US" sz="1600">
                <a:latin typeface="Arial"/>
                <a:cs typeface="Arial"/>
              </a:rPr>
              <a:t>Additional 5% discount available when you enroll 2+ pets</a:t>
            </a:r>
          </a:p>
        </p:txBody>
      </p:sp>
      <p:pic>
        <p:nvPicPr>
          <p:cNvPr id="6" name="Picture 5">
            <a:extLst>
              <a:ext uri="{FF2B5EF4-FFF2-40B4-BE49-F238E27FC236}">
                <a16:creationId xmlns:a16="http://schemas.microsoft.com/office/drawing/2014/main" id="{E0EF2D9F-56A7-73BB-AAD7-BD558E3154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725" y="6355640"/>
            <a:ext cx="880138" cy="347319"/>
          </a:xfrm>
          <a:prstGeom prst="rect">
            <a:avLst/>
          </a:prstGeom>
        </p:spPr>
      </p:pic>
      <p:sp>
        <p:nvSpPr>
          <p:cNvPr id="12" name="TextBox 11">
            <a:extLst>
              <a:ext uri="{FF2B5EF4-FFF2-40B4-BE49-F238E27FC236}">
                <a16:creationId xmlns:a16="http://schemas.microsoft.com/office/drawing/2014/main" id="{C830F0CA-6BD1-5FAC-C624-F3C08ED2D084}"/>
              </a:ext>
            </a:extLst>
          </p:cNvPr>
          <p:cNvSpPr txBox="1"/>
          <p:nvPr/>
        </p:nvSpPr>
        <p:spPr>
          <a:xfrm>
            <a:off x="1277153" y="6247923"/>
            <a:ext cx="6119327" cy="461665"/>
          </a:xfrm>
          <a:prstGeom prst="rect">
            <a:avLst/>
          </a:prstGeom>
          <a:noFill/>
        </p:spPr>
        <p:txBody>
          <a:bodyPr wrap="square" rtlCol="0">
            <a:spAutoFit/>
          </a:bodyPr>
          <a:lstStyle/>
          <a:p>
            <a:r>
              <a:rPr lang="en-US" sz="600" i="1" dirty="0">
                <a:solidFill>
                  <a:schemeClr val="tx2">
                    <a:lumMod val="75000"/>
                    <a:lumOff val="25000"/>
                  </a:schemeClr>
                </a:solidFill>
                <a:effectLst/>
              </a:rPr>
              <a:t>Risk-free cancellation terms and waiting periods may vary based on state regulations. Policies exclude pre-existing conditions and are subject to waiting periods, deductibles, co-insurance, benefit limits, and exclusions. Product offerings, rates, and discounts are subject to change and approval. Product information is descriptive; consult your policy for specific coverage details. Terms vary by state and are subject to change. Coverage is determined by the applicable policy. Not all options are available to all customers. In case of conflict, policy provisions prevail.</a:t>
            </a:r>
          </a:p>
        </p:txBody>
      </p:sp>
      <p:sp>
        <p:nvSpPr>
          <p:cNvPr id="18" name="TextBox 17">
            <a:extLst>
              <a:ext uri="{FF2B5EF4-FFF2-40B4-BE49-F238E27FC236}">
                <a16:creationId xmlns:a16="http://schemas.microsoft.com/office/drawing/2014/main" id="{BAE02375-CEDE-0329-E810-2BD137CFAFF3}"/>
              </a:ext>
            </a:extLst>
          </p:cNvPr>
          <p:cNvSpPr txBox="1"/>
          <p:nvPr/>
        </p:nvSpPr>
        <p:spPr>
          <a:xfrm>
            <a:off x="10314722" y="102637"/>
            <a:ext cx="1586204"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1200">
                <a:solidFill>
                  <a:schemeClr val="bg1">
                    <a:lumMod val="85000"/>
                  </a:schemeClr>
                </a:solidFill>
              </a:rPr>
              <a:t>WISHBONE</a:t>
            </a:r>
          </a:p>
        </p:txBody>
      </p:sp>
      <p:pic>
        <p:nvPicPr>
          <p:cNvPr id="9" name="Picture 8">
            <a:extLst>
              <a:ext uri="{FF2B5EF4-FFF2-40B4-BE49-F238E27FC236}">
                <a16:creationId xmlns:a16="http://schemas.microsoft.com/office/drawing/2014/main" id="{FE21AFAF-F28C-36C5-0F59-641942C2F2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9348" y="5448860"/>
            <a:ext cx="2893060" cy="906780"/>
          </a:xfrm>
          <a:prstGeom prst="rect">
            <a:avLst/>
          </a:prstGeom>
        </p:spPr>
      </p:pic>
      <p:cxnSp>
        <p:nvCxnSpPr>
          <p:cNvPr id="11" name="Straight Connector 10">
            <a:extLst>
              <a:ext uri="{FF2B5EF4-FFF2-40B4-BE49-F238E27FC236}">
                <a16:creationId xmlns:a16="http://schemas.microsoft.com/office/drawing/2014/main" id="{A6FA87EB-8B6E-6CDD-DFDA-92A6B6A5FD51}"/>
              </a:ext>
            </a:extLst>
          </p:cNvPr>
          <p:cNvCxnSpPr>
            <a:cxnSpLocks/>
            <a:stCxn id="26" idx="6"/>
            <a:endCxn id="24" idx="2"/>
          </p:cNvCxnSpPr>
          <p:nvPr/>
        </p:nvCxnSpPr>
        <p:spPr>
          <a:xfrm>
            <a:off x="10352602" y="532091"/>
            <a:ext cx="805902" cy="386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AF340B2-82A7-034E-1996-AC9A8F51A058}"/>
              </a:ext>
            </a:extLst>
          </p:cNvPr>
          <p:cNvSpPr/>
          <p:nvPr/>
        </p:nvSpPr>
        <p:spPr>
          <a:xfrm>
            <a:off x="10490120" y="431979"/>
            <a:ext cx="197132" cy="200224"/>
          </a:xfrm>
          <a:prstGeom prst="ellipse">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C8B7302-4021-553D-FF20-81844E76A0A8}"/>
              </a:ext>
            </a:extLst>
          </p:cNvPr>
          <p:cNvSpPr/>
          <p:nvPr/>
        </p:nvSpPr>
        <p:spPr>
          <a:xfrm>
            <a:off x="10823854" y="435839"/>
            <a:ext cx="197132" cy="200224"/>
          </a:xfrm>
          <a:prstGeom prst="ellipse">
            <a:avLst/>
          </a:prstGeom>
          <a:solidFill>
            <a:schemeClr val="bg1">
              <a:lumMod val="8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4BF06EF-A1A6-26C4-92F5-04D2D129006C}"/>
              </a:ext>
            </a:extLst>
          </p:cNvPr>
          <p:cNvSpPr/>
          <p:nvPr/>
        </p:nvSpPr>
        <p:spPr>
          <a:xfrm>
            <a:off x="11158504" y="435839"/>
            <a:ext cx="197132" cy="200224"/>
          </a:xfrm>
          <a:prstGeom prst="ellipse">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3A76EB4-39E8-8E13-0C86-EBCB371E7994}"/>
              </a:ext>
            </a:extLst>
          </p:cNvPr>
          <p:cNvSpPr/>
          <p:nvPr/>
        </p:nvSpPr>
        <p:spPr>
          <a:xfrm>
            <a:off x="11492238" y="435133"/>
            <a:ext cx="197132" cy="200224"/>
          </a:xfrm>
          <a:prstGeom prst="ellipse">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EC7ED6C-E57C-55ED-8CF1-5E6EBFE6DACD}"/>
              </a:ext>
            </a:extLst>
          </p:cNvPr>
          <p:cNvSpPr/>
          <p:nvPr/>
        </p:nvSpPr>
        <p:spPr>
          <a:xfrm>
            <a:off x="10155470" y="431979"/>
            <a:ext cx="197132" cy="200224"/>
          </a:xfrm>
          <a:prstGeom prst="ellipse">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54C34CD-A11A-EBB8-E182-F5C6CD692CF6}"/>
              </a:ext>
            </a:extLst>
          </p:cNvPr>
          <p:cNvSpPr/>
          <p:nvPr/>
        </p:nvSpPr>
        <p:spPr>
          <a:xfrm>
            <a:off x="11825972" y="431979"/>
            <a:ext cx="197132" cy="200224"/>
          </a:xfrm>
          <a:prstGeom prst="ellipse">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BF17225D-3535-851D-89C1-75DBA569A9E4}"/>
              </a:ext>
            </a:extLst>
          </p:cNvPr>
          <p:cNvCxnSpPr>
            <a:cxnSpLocks/>
            <a:endCxn id="25" idx="2"/>
          </p:cNvCxnSpPr>
          <p:nvPr/>
        </p:nvCxnSpPr>
        <p:spPr>
          <a:xfrm>
            <a:off x="11348007" y="532091"/>
            <a:ext cx="144231" cy="3154"/>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3964B99-1CE0-C2C0-E302-5EAF9CE38CBB}"/>
              </a:ext>
            </a:extLst>
          </p:cNvPr>
          <p:cNvCxnSpPr>
            <a:cxnSpLocks/>
          </p:cNvCxnSpPr>
          <p:nvPr/>
        </p:nvCxnSpPr>
        <p:spPr>
          <a:xfrm>
            <a:off x="11701478" y="532091"/>
            <a:ext cx="144231" cy="3154"/>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884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7ADEECFC-E480-4B83-9AC1-778E5829F0F4}"/>
              </a:ext>
            </a:extLst>
          </p:cNvPr>
          <p:cNvSpPr/>
          <p:nvPr/>
        </p:nvSpPr>
        <p:spPr>
          <a:xfrm>
            <a:off x="6176681" y="2047172"/>
            <a:ext cx="4497611" cy="288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D59915-A88E-437A-9696-F978B33E4AB3}"/>
              </a:ext>
            </a:extLst>
          </p:cNvPr>
          <p:cNvSpPr/>
          <p:nvPr/>
        </p:nvSpPr>
        <p:spPr>
          <a:xfrm>
            <a:off x="1317812" y="2047172"/>
            <a:ext cx="4497611" cy="288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49876A0-1234-473C-B2A8-5E0D6ADC302F}"/>
              </a:ext>
            </a:extLst>
          </p:cNvPr>
          <p:cNvSpPr>
            <a:spLocks noGrp="1"/>
          </p:cNvSpPr>
          <p:nvPr>
            <p:ph type="title" idx="4294967295"/>
          </p:nvPr>
        </p:nvSpPr>
        <p:spPr>
          <a:xfrm>
            <a:off x="520700" y="227827"/>
            <a:ext cx="11150600" cy="1590675"/>
          </a:xfrm>
          <a:prstGeom prst="rect">
            <a:avLst/>
          </a:prstGeom>
        </p:spPr>
        <p:txBody>
          <a:bodyPr vert="horz" lIns="0" tIns="0" rIns="0" bIns="0" rtlCol="0" anchor="ctr" anchorCtr="0">
            <a:noAutofit/>
          </a:bodyPr>
          <a:lstStyle/>
          <a:p>
            <a:r>
              <a:rPr lang="en-US" dirty="0">
                <a:solidFill>
                  <a:srgbClr val="573962"/>
                </a:solidFill>
                <a:latin typeface="Arial"/>
                <a:cs typeface="Arial"/>
              </a:rPr>
              <a:t>YOUR PET BENEFIT OFFERINGS</a:t>
            </a:r>
            <a:endParaRPr lang="en-US" dirty="0">
              <a:solidFill>
                <a:srgbClr val="573962"/>
              </a:solidFill>
            </a:endParaRPr>
          </a:p>
        </p:txBody>
      </p:sp>
      <p:sp>
        <p:nvSpPr>
          <p:cNvPr id="19" name="Rectangle 18">
            <a:extLst>
              <a:ext uri="{FF2B5EF4-FFF2-40B4-BE49-F238E27FC236}">
                <a16:creationId xmlns:a16="http://schemas.microsoft.com/office/drawing/2014/main" id="{17945D9E-5445-42C7-B26B-F7A9F3BA533C}"/>
              </a:ext>
            </a:extLst>
          </p:cNvPr>
          <p:cNvSpPr/>
          <p:nvPr/>
        </p:nvSpPr>
        <p:spPr>
          <a:xfrm>
            <a:off x="6165795" y="4888002"/>
            <a:ext cx="4497611" cy="98327"/>
          </a:xfrm>
          <a:prstGeom prst="rect">
            <a:avLst/>
          </a:prstGeom>
          <a:solidFill>
            <a:srgbClr val="F0D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1" name="Rectangle 20">
            <a:extLst>
              <a:ext uri="{FF2B5EF4-FFF2-40B4-BE49-F238E27FC236}">
                <a16:creationId xmlns:a16="http://schemas.microsoft.com/office/drawing/2014/main" id="{82DA8DAF-6DD2-4FDF-BEEF-B40119756CB5}"/>
              </a:ext>
            </a:extLst>
          </p:cNvPr>
          <p:cNvSpPr/>
          <p:nvPr/>
        </p:nvSpPr>
        <p:spPr>
          <a:xfrm>
            <a:off x="1317812" y="4888004"/>
            <a:ext cx="4497611" cy="98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22" name="Picture 21">
            <a:extLst>
              <a:ext uri="{FF2B5EF4-FFF2-40B4-BE49-F238E27FC236}">
                <a16:creationId xmlns:a16="http://schemas.microsoft.com/office/drawing/2014/main" id="{5AE846BE-BD0F-4545-BF50-6E3C7C1DE5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3698" y="2534468"/>
            <a:ext cx="3525837" cy="565409"/>
          </a:xfrm>
          <a:prstGeom prst="rect">
            <a:avLst/>
          </a:prstGeom>
        </p:spPr>
      </p:pic>
      <p:pic>
        <p:nvPicPr>
          <p:cNvPr id="2" name="Picture 1">
            <a:extLst>
              <a:ext uri="{FF2B5EF4-FFF2-40B4-BE49-F238E27FC236}">
                <a16:creationId xmlns:a16="http://schemas.microsoft.com/office/drawing/2014/main" id="{B358C780-E5EF-ECFB-E5A9-FBF0C98BB1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725" y="6355640"/>
            <a:ext cx="880138" cy="347319"/>
          </a:xfrm>
          <a:prstGeom prst="rect">
            <a:avLst/>
          </a:prstGeom>
        </p:spPr>
      </p:pic>
      <p:pic>
        <p:nvPicPr>
          <p:cNvPr id="7" name="Picture 6" descr="A picture containing text, clipart, gear&#10;&#10;Description automatically generated">
            <a:extLst>
              <a:ext uri="{FF2B5EF4-FFF2-40B4-BE49-F238E27FC236}">
                <a16:creationId xmlns:a16="http://schemas.microsoft.com/office/drawing/2014/main" id="{6B779298-19A9-A3ED-E579-6B682E3B95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3488" y="2498574"/>
            <a:ext cx="2563994" cy="460845"/>
          </a:xfrm>
          <a:prstGeom prst="rect">
            <a:avLst/>
          </a:prstGeom>
        </p:spPr>
      </p:pic>
      <p:sp>
        <p:nvSpPr>
          <p:cNvPr id="5" name="Text Placeholder 7">
            <a:extLst>
              <a:ext uri="{FF2B5EF4-FFF2-40B4-BE49-F238E27FC236}">
                <a16:creationId xmlns:a16="http://schemas.microsoft.com/office/drawing/2014/main" id="{B32BD7C9-3F86-3AFD-C40E-974C0B271F3A}"/>
              </a:ext>
            </a:extLst>
          </p:cNvPr>
          <p:cNvSpPr txBox="1">
            <a:spLocks/>
          </p:cNvSpPr>
          <p:nvPr/>
        </p:nvSpPr>
        <p:spPr>
          <a:xfrm>
            <a:off x="1317812" y="3465338"/>
            <a:ext cx="4497611" cy="1151768"/>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Clr>
                <a:schemeClr val="accent2"/>
              </a:buClr>
              <a:buFont typeface="Wingdings" panose="05000000000000000000" pitchFamily="2" charset="2"/>
              <a:buNone/>
              <a:defRPr lang="en-US" sz="2200" i="1" kern="120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2000" i="0" dirty="0">
                <a:solidFill>
                  <a:schemeClr val="tx1">
                    <a:lumMod val="75000"/>
                    <a:lumOff val="25000"/>
                  </a:schemeClr>
                </a:solidFill>
              </a:rPr>
              <a:t>Pet care bundle offering </a:t>
            </a:r>
          </a:p>
          <a:p>
            <a:pPr fontAlgn="auto">
              <a:lnSpc>
                <a:spcPct val="100000"/>
              </a:lnSpc>
              <a:spcBef>
                <a:spcPts val="0"/>
              </a:spcBef>
              <a:spcAft>
                <a:spcPts val="0"/>
              </a:spcAft>
            </a:pPr>
            <a:r>
              <a:rPr lang="en-US" sz="2000" i="0" dirty="0">
                <a:solidFill>
                  <a:schemeClr val="tx1">
                    <a:lumMod val="75000"/>
                    <a:lumOff val="25000"/>
                  </a:schemeClr>
                </a:solidFill>
              </a:rPr>
              <a:t>discounts on services and </a:t>
            </a:r>
          </a:p>
          <a:p>
            <a:pPr fontAlgn="auto">
              <a:lnSpc>
                <a:spcPct val="100000"/>
              </a:lnSpc>
              <a:spcBef>
                <a:spcPts val="0"/>
              </a:spcBef>
              <a:spcAft>
                <a:spcPts val="0"/>
              </a:spcAft>
            </a:pPr>
            <a:r>
              <a:rPr lang="en-US" sz="2000" i="0" dirty="0">
                <a:solidFill>
                  <a:schemeClr val="tx1">
                    <a:lumMod val="75000"/>
                    <a:lumOff val="25000"/>
                  </a:schemeClr>
                </a:solidFill>
              </a:rPr>
              <a:t>everyday pet care products</a:t>
            </a:r>
          </a:p>
        </p:txBody>
      </p:sp>
      <p:sp>
        <p:nvSpPr>
          <p:cNvPr id="6" name="Text Placeholder 7">
            <a:extLst>
              <a:ext uri="{FF2B5EF4-FFF2-40B4-BE49-F238E27FC236}">
                <a16:creationId xmlns:a16="http://schemas.microsoft.com/office/drawing/2014/main" id="{2F8236E3-C89A-8A56-40F5-BB21E7B8C57B}"/>
              </a:ext>
            </a:extLst>
          </p:cNvPr>
          <p:cNvSpPr txBox="1">
            <a:spLocks/>
          </p:cNvSpPr>
          <p:nvPr/>
        </p:nvSpPr>
        <p:spPr>
          <a:xfrm>
            <a:off x="6187567" y="3465338"/>
            <a:ext cx="4486725" cy="99437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Clr>
                <a:schemeClr val="accent2"/>
              </a:buClr>
              <a:buFont typeface="Wingdings" panose="05000000000000000000" pitchFamily="2" charset="2"/>
              <a:buNone/>
              <a:defRPr lang="en-US" sz="2200" i="1" kern="120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Bef>
                <a:spcPts val="0"/>
              </a:spcBef>
              <a:spcAft>
                <a:spcPts val="0"/>
              </a:spcAft>
            </a:pPr>
            <a:r>
              <a:rPr lang="en-US" sz="2000" i="0" dirty="0">
                <a:solidFill>
                  <a:schemeClr val="tx1">
                    <a:lumMod val="75000"/>
                    <a:lumOff val="25000"/>
                  </a:schemeClr>
                </a:solidFill>
              </a:rPr>
              <a:t>Reimbursement plans </a:t>
            </a:r>
          </a:p>
          <a:p>
            <a:pPr fontAlgn="auto">
              <a:lnSpc>
                <a:spcPct val="100000"/>
              </a:lnSpc>
              <a:spcBef>
                <a:spcPts val="0"/>
              </a:spcBef>
              <a:spcAft>
                <a:spcPts val="0"/>
              </a:spcAft>
            </a:pPr>
            <a:r>
              <a:rPr lang="en-US" sz="2000" i="0" dirty="0">
                <a:solidFill>
                  <a:schemeClr val="tx1">
                    <a:lumMod val="75000"/>
                    <a:lumOff val="25000"/>
                  </a:schemeClr>
                </a:solidFill>
              </a:rPr>
              <a:t>for accidents, illnesses, </a:t>
            </a:r>
          </a:p>
          <a:p>
            <a:pPr fontAlgn="auto">
              <a:lnSpc>
                <a:spcPct val="100000"/>
              </a:lnSpc>
              <a:spcBef>
                <a:spcPts val="0"/>
              </a:spcBef>
              <a:spcAft>
                <a:spcPts val="0"/>
              </a:spcAft>
            </a:pPr>
            <a:r>
              <a:rPr lang="en-US" sz="2000" i="0" dirty="0">
                <a:solidFill>
                  <a:schemeClr val="tx1">
                    <a:lumMod val="75000"/>
                    <a:lumOff val="25000"/>
                  </a:schemeClr>
                </a:solidFill>
              </a:rPr>
              <a:t>and wellness care</a:t>
            </a:r>
          </a:p>
        </p:txBody>
      </p:sp>
      <p:sp>
        <p:nvSpPr>
          <p:cNvPr id="10" name="Text Placeholder 3">
            <a:extLst>
              <a:ext uri="{FF2B5EF4-FFF2-40B4-BE49-F238E27FC236}">
                <a16:creationId xmlns:a16="http://schemas.microsoft.com/office/drawing/2014/main" id="{107504BF-7BF7-124A-39A6-DAABD5CFA97C}"/>
              </a:ext>
            </a:extLst>
          </p:cNvPr>
          <p:cNvSpPr txBox="1">
            <a:spLocks/>
          </p:cNvSpPr>
          <p:nvPr/>
        </p:nvSpPr>
        <p:spPr>
          <a:xfrm>
            <a:off x="435126" y="5302628"/>
            <a:ext cx="11321747" cy="3726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Clr>
                <a:srgbClr val="7D8978"/>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7D8978"/>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7D8978"/>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b="1" dirty="0">
                <a:solidFill>
                  <a:schemeClr val="accent5"/>
                </a:solidFill>
                <a:latin typeface="Arial"/>
                <a:cs typeface="Arial"/>
              </a:rPr>
              <a:t>Maximize your pet care savings by enrolling in both plans!</a:t>
            </a:r>
          </a:p>
        </p:txBody>
      </p:sp>
      <p:sp>
        <p:nvSpPr>
          <p:cNvPr id="11" name="Rectangle 10">
            <a:extLst>
              <a:ext uri="{FF2B5EF4-FFF2-40B4-BE49-F238E27FC236}">
                <a16:creationId xmlns:a16="http://schemas.microsoft.com/office/drawing/2014/main" id="{672B0C09-7C0C-8F13-33EF-8CE8FD8916B4}"/>
              </a:ext>
            </a:extLst>
          </p:cNvPr>
          <p:cNvSpPr/>
          <p:nvPr/>
        </p:nvSpPr>
        <p:spPr>
          <a:xfrm>
            <a:off x="6856915" y="6224587"/>
            <a:ext cx="5084714" cy="646330"/>
          </a:xfrm>
          <a:prstGeom prst="rect">
            <a:avLst/>
          </a:prstGeom>
        </p:spPr>
        <p:txBody>
          <a:bodyPr wrap="square" lIns="0" tIns="0" rIns="0" bIns="0" anchor="ctr" anchorCtr="0">
            <a:noAutofit/>
          </a:bodyPr>
          <a:lstStyle/>
          <a:p>
            <a:pPr algn="r"/>
            <a:r>
              <a:rPr lang="en-US" sz="1200" dirty="0">
                <a:solidFill>
                  <a:schemeClr val="bg1">
                    <a:lumMod val="75000"/>
                  </a:schemeClr>
                </a:solidFill>
                <a:latin typeface="Arial" panose="020B0604020202020204" pitchFamily="34" charset="0"/>
                <a:cs typeface="Arial" panose="020B0604020202020204" pitchFamily="34" charset="0"/>
              </a:rPr>
              <a:t>Pet Benefit Solutions | www.petbenefits.com</a:t>
            </a:r>
          </a:p>
        </p:txBody>
      </p:sp>
    </p:spTree>
    <p:extLst>
      <p:ext uri="{BB962C8B-B14F-4D97-AF65-F5344CB8AC3E}">
        <p14:creationId xmlns:p14="http://schemas.microsoft.com/office/powerpoint/2010/main" val="2849507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5F982-5CF4-7915-BBB3-5310CF5DF4B3}"/>
            </a:ext>
          </a:extLst>
        </p:cNvPr>
        <p:cNvGrpSpPr/>
        <p:nvPr/>
      </p:nvGrpSpPr>
      <p:grpSpPr>
        <a:xfrm>
          <a:off x="0" y="0"/>
          <a:ext cx="0" cy="0"/>
          <a:chOff x="0" y="0"/>
          <a:chExt cx="0" cy="0"/>
        </a:xfrm>
      </p:grpSpPr>
      <p:sp>
        <p:nvSpPr>
          <p:cNvPr id="8" name="Rounded Rectangle 7">
            <a:extLst>
              <a:ext uri="{FF2B5EF4-FFF2-40B4-BE49-F238E27FC236}">
                <a16:creationId xmlns:a16="http://schemas.microsoft.com/office/drawing/2014/main" id="{D2844D63-136A-4929-2DDE-62B7421CDEF4}"/>
              </a:ext>
            </a:extLst>
          </p:cNvPr>
          <p:cNvSpPr/>
          <p:nvPr/>
        </p:nvSpPr>
        <p:spPr>
          <a:xfrm>
            <a:off x="-173831" y="4898357"/>
            <a:ext cx="7253995" cy="69270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Placeholder 7">
            <a:extLst>
              <a:ext uri="{FF2B5EF4-FFF2-40B4-BE49-F238E27FC236}">
                <a16:creationId xmlns:a16="http://schemas.microsoft.com/office/drawing/2014/main" id="{53DDFD1A-5D1D-6D81-9712-655276A0F8A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722" r="28722"/>
          <a:stretch/>
        </p:blipFill>
        <p:spPr>
          <a:xfrm>
            <a:off x="7819756" y="0"/>
            <a:ext cx="4372244" cy="6858000"/>
          </a:xfrm>
          <a:prstGeom prst="rect">
            <a:avLst/>
          </a:prstGeom>
        </p:spPr>
      </p:pic>
      <p:sp>
        <p:nvSpPr>
          <p:cNvPr id="5" name="Title 4">
            <a:extLst>
              <a:ext uri="{FF2B5EF4-FFF2-40B4-BE49-F238E27FC236}">
                <a16:creationId xmlns:a16="http://schemas.microsoft.com/office/drawing/2014/main" id="{31502997-087A-8702-A824-2CEE2D856CCC}"/>
              </a:ext>
            </a:extLst>
          </p:cNvPr>
          <p:cNvSpPr>
            <a:spLocks noGrp="1"/>
          </p:cNvSpPr>
          <p:nvPr>
            <p:ph type="title"/>
          </p:nvPr>
        </p:nvSpPr>
        <p:spPr>
          <a:xfrm>
            <a:off x="644680" y="626134"/>
            <a:ext cx="5553653" cy="1109162"/>
          </a:xfrm>
        </p:spPr>
        <p:txBody>
          <a:bodyPr/>
          <a:lstStyle/>
          <a:p>
            <a:r>
              <a:rPr lang="en-US">
                <a:latin typeface="Arial"/>
                <a:cs typeface="Arial"/>
              </a:rPr>
              <a:t>WISHBONE ADVANTAGE</a:t>
            </a:r>
            <a:br>
              <a:rPr lang="en-US"/>
            </a:br>
            <a:r>
              <a:rPr lang="en-US" b="0">
                <a:latin typeface="Arial"/>
                <a:cs typeface="Arial"/>
              </a:rPr>
              <a:t>HOW IT WORKS</a:t>
            </a:r>
            <a:endParaRPr lang="en-US" b="0"/>
          </a:p>
        </p:txBody>
      </p:sp>
      <p:sp>
        <p:nvSpPr>
          <p:cNvPr id="14" name="Rectangle 13">
            <a:extLst>
              <a:ext uri="{FF2B5EF4-FFF2-40B4-BE49-F238E27FC236}">
                <a16:creationId xmlns:a16="http://schemas.microsoft.com/office/drawing/2014/main" id="{B86C24DC-1240-7735-7C10-59D6C16F0779}"/>
              </a:ext>
            </a:extLst>
          </p:cNvPr>
          <p:cNvSpPr/>
          <p:nvPr/>
        </p:nvSpPr>
        <p:spPr>
          <a:xfrm>
            <a:off x="7819756" y="4529797"/>
            <a:ext cx="4372244" cy="2328203"/>
          </a:xfrm>
          <a:prstGeom prst="rect">
            <a:avLst/>
          </a:prstGeom>
          <a:gradFill flip="none" rotWithShape="1">
            <a:gsLst>
              <a:gs pos="0">
                <a:schemeClr val="bg1"/>
              </a:gs>
              <a:gs pos="50000">
                <a:schemeClr val="bg1">
                  <a:alpha val="58000"/>
                </a:schemeClr>
              </a:gs>
              <a:gs pos="100000">
                <a:schemeClr val="bg1">
                  <a:shade val="100000"/>
                  <a:satMod val="11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ext Placeholder 6">
            <a:extLst>
              <a:ext uri="{FF2B5EF4-FFF2-40B4-BE49-F238E27FC236}">
                <a16:creationId xmlns:a16="http://schemas.microsoft.com/office/drawing/2014/main" id="{632A0BE0-AEB6-85F9-8A71-E1399F8FD616}"/>
              </a:ext>
            </a:extLst>
          </p:cNvPr>
          <p:cNvSpPr txBox="1">
            <a:spLocks/>
          </p:cNvSpPr>
          <p:nvPr/>
        </p:nvSpPr>
        <p:spPr>
          <a:xfrm>
            <a:off x="645029" y="2003564"/>
            <a:ext cx="6543904" cy="2613041"/>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Clr>
                <a:srgbClr val="7D8978"/>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7D8978"/>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7D8978"/>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800">
                <a:latin typeface="Arial"/>
                <a:cs typeface="Arial"/>
              </a:rPr>
              <a:t>Wishbone Advantage is the only pet insurance plan that uses a veterinary network to bring you more savings</a:t>
            </a:r>
            <a:r>
              <a:rPr lang="en-US" sz="1800" dirty="0">
                <a:latin typeface="Arial"/>
                <a:cs typeface="Arial"/>
              </a:rPr>
              <a:t>. </a:t>
            </a:r>
            <a:endParaRPr lang="en-US"/>
          </a:p>
          <a:p>
            <a:pPr marL="0" indent="0">
              <a:lnSpc>
                <a:spcPct val="110000"/>
              </a:lnSpc>
              <a:buNone/>
            </a:pPr>
            <a:r>
              <a:rPr lang="en-US" sz="1800" dirty="0">
                <a:latin typeface="Arial"/>
                <a:cs typeface="Arial"/>
              </a:rPr>
              <a:t>Show your in-network ID card at an in-network vet to receive:</a:t>
            </a:r>
            <a:endParaRPr lang="en-US" dirty="0"/>
          </a:p>
          <a:p>
            <a:pPr marL="0" indent="0">
              <a:lnSpc>
                <a:spcPct val="110000"/>
              </a:lnSpc>
              <a:buNone/>
            </a:pPr>
            <a:r>
              <a:rPr lang="en-US" sz="100" dirty="0">
                <a:latin typeface="Arial"/>
                <a:cs typeface="Arial"/>
              </a:rPr>
              <a:t> </a:t>
            </a:r>
          </a:p>
          <a:p>
            <a:pPr marL="342900" indent="-342900">
              <a:lnSpc>
                <a:spcPct val="110000"/>
              </a:lnSpc>
            </a:pPr>
            <a:r>
              <a:rPr lang="en-US" sz="1600" b="1" dirty="0">
                <a:latin typeface="Arial"/>
                <a:cs typeface="Arial"/>
              </a:rPr>
              <a:t>In-Network Bonus: </a:t>
            </a:r>
            <a:r>
              <a:rPr lang="en-US" sz="1600" dirty="0">
                <a:latin typeface="Arial"/>
                <a:cs typeface="Arial"/>
              </a:rPr>
              <a:t>An </a:t>
            </a:r>
            <a:r>
              <a:rPr lang="en-US" sz="1600">
                <a:latin typeface="Arial"/>
                <a:cs typeface="Arial"/>
              </a:rPr>
              <a:t>additional 10% reimbursement on covered expenses</a:t>
            </a:r>
          </a:p>
          <a:p>
            <a:pPr marL="342900" indent="-342900">
              <a:lnSpc>
                <a:spcPct val="110000"/>
              </a:lnSpc>
            </a:pPr>
            <a:r>
              <a:rPr lang="en-US" sz="1600" b="1" dirty="0">
                <a:latin typeface="Arial"/>
                <a:cs typeface="Arial"/>
              </a:rPr>
              <a:t>Instant Discount</a:t>
            </a:r>
            <a:r>
              <a:rPr lang="en-US" sz="1600" b="1">
                <a:latin typeface="Arial"/>
                <a:cs typeface="Arial"/>
              </a:rPr>
              <a:t>: </a:t>
            </a:r>
            <a:r>
              <a:rPr lang="en-US" sz="1600">
                <a:latin typeface="Arial"/>
                <a:cs typeface="Arial"/>
              </a:rPr>
              <a:t>25% </a:t>
            </a:r>
            <a:r>
              <a:rPr lang="en-US" sz="1600" dirty="0">
                <a:latin typeface="Arial"/>
                <a:cs typeface="Arial"/>
              </a:rPr>
              <a:t>off</a:t>
            </a:r>
            <a:r>
              <a:rPr lang="en-US" sz="1600">
                <a:latin typeface="Arial"/>
                <a:cs typeface="Arial"/>
              </a:rPr>
              <a:t> eligible in-house medical services at in-network vets (savings applied at time of service)</a:t>
            </a:r>
            <a:endParaRPr lang="en-US" sz="1600">
              <a:solidFill>
                <a:schemeClr val="bg2">
                  <a:lumMod val="25000"/>
                </a:schemeClr>
              </a:solidFill>
              <a:latin typeface="Arial"/>
              <a:cs typeface="Arial"/>
            </a:endParaRPr>
          </a:p>
        </p:txBody>
      </p:sp>
      <p:pic>
        <p:nvPicPr>
          <p:cNvPr id="6" name="Picture 5">
            <a:extLst>
              <a:ext uri="{FF2B5EF4-FFF2-40B4-BE49-F238E27FC236}">
                <a16:creationId xmlns:a16="http://schemas.microsoft.com/office/drawing/2014/main" id="{8209D4F1-6DF4-CF89-8C0E-599C6046C7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725" y="6355640"/>
            <a:ext cx="880138" cy="347319"/>
          </a:xfrm>
          <a:prstGeom prst="rect">
            <a:avLst/>
          </a:prstGeom>
        </p:spPr>
      </p:pic>
      <p:sp>
        <p:nvSpPr>
          <p:cNvPr id="12" name="TextBox 11">
            <a:extLst>
              <a:ext uri="{FF2B5EF4-FFF2-40B4-BE49-F238E27FC236}">
                <a16:creationId xmlns:a16="http://schemas.microsoft.com/office/drawing/2014/main" id="{F3F767F6-7C8F-5531-A80F-5382A4EBB278}"/>
              </a:ext>
            </a:extLst>
          </p:cNvPr>
          <p:cNvSpPr txBox="1"/>
          <p:nvPr/>
        </p:nvSpPr>
        <p:spPr>
          <a:xfrm>
            <a:off x="1290279" y="6436966"/>
            <a:ext cx="6119327" cy="184666"/>
          </a:xfrm>
          <a:prstGeom prst="rect">
            <a:avLst/>
          </a:prstGeom>
          <a:noFill/>
        </p:spPr>
        <p:txBody>
          <a:bodyPr wrap="square" rtlCol="0">
            <a:spAutoFit/>
          </a:bodyPr>
          <a:lstStyle/>
          <a:p>
            <a:r>
              <a:rPr lang="en-US" sz="600" i="1" dirty="0">
                <a:solidFill>
                  <a:schemeClr val="tx2">
                    <a:lumMod val="75000"/>
                    <a:lumOff val="25000"/>
                  </a:schemeClr>
                </a:solidFill>
                <a:effectLst/>
              </a:rPr>
              <a:t>For more information on Wishbone Advantage, p</a:t>
            </a:r>
            <a:r>
              <a:rPr lang="en-US" sz="600" i="1" dirty="0">
                <a:solidFill>
                  <a:schemeClr val="tx2">
                    <a:lumMod val="75000"/>
                    <a:lumOff val="25000"/>
                  </a:schemeClr>
                </a:solidFill>
                <a:effectLst/>
                <a:latin typeface="Arial" panose="020B0604020202020204" pitchFamily="34" charset="0"/>
                <a:cs typeface="Arial" panose="020B0604020202020204" pitchFamily="34" charset="0"/>
              </a:rPr>
              <a:t>lease visit https://</a:t>
            </a:r>
            <a:r>
              <a:rPr lang="en-US" sz="600" i="1" dirty="0" err="1">
                <a:solidFill>
                  <a:schemeClr val="tx2">
                    <a:lumMod val="75000"/>
                    <a:lumOff val="25000"/>
                  </a:schemeClr>
                </a:solidFill>
                <a:effectLst/>
                <a:latin typeface="Arial" panose="020B0604020202020204" pitchFamily="34" charset="0"/>
                <a:cs typeface="Arial" panose="020B0604020202020204" pitchFamily="34" charset="0"/>
              </a:rPr>
              <a:t>www.wishboneinsurance.com</a:t>
            </a:r>
            <a:r>
              <a:rPr lang="en-US" sz="600" i="1" dirty="0">
                <a:solidFill>
                  <a:schemeClr val="tx2">
                    <a:lumMod val="75000"/>
                    <a:lumOff val="25000"/>
                  </a:schemeClr>
                </a:solidFill>
                <a:effectLst/>
                <a:latin typeface="Arial" panose="020B0604020202020204" pitchFamily="34" charset="0"/>
                <a:cs typeface="Arial" panose="020B0604020202020204" pitchFamily="34" charset="0"/>
              </a:rPr>
              <a:t>/terms-and-conditions.</a:t>
            </a:r>
            <a:endParaRPr lang="en-US" sz="600" i="1" dirty="0">
              <a:solidFill>
                <a:schemeClr val="tx2">
                  <a:lumMod val="75000"/>
                  <a:lumOff val="25000"/>
                </a:schemeClr>
              </a:solidFill>
              <a:effectLst/>
            </a:endParaRPr>
          </a:p>
        </p:txBody>
      </p:sp>
      <p:sp>
        <p:nvSpPr>
          <p:cNvPr id="18" name="TextBox 17">
            <a:extLst>
              <a:ext uri="{FF2B5EF4-FFF2-40B4-BE49-F238E27FC236}">
                <a16:creationId xmlns:a16="http://schemas.microsoft.com/office/drawing/2014/main" id="{35CE0E15-6A41-F914-778F-CDEF15509598}"/>
              </a:ext>
            </a:extLst>
          </p:cNvPr>
          <p:cNvSpPr txBox="1"/>
          <p:nvPr/>
        </p:nvSpPr>
        <p:spPr>
          <a:xfrm>
            <a:off x="10314722" y="102637"/>
            <a:ext cx="1586204"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1200">
                <a:solidFill>
                  <a:schemeClr val="bg1">
                    <a:lumMod val="85000"/>
                  </a:schemeClr>
                </a:solidFill>
              </a:rPr>
              <a:t>WISHBONE</a:t>
            </a:r>
          </a:p>
        </p:txBody>
      </p:sp>
      <p:sp>
        <p:nvSpPr>
          <p:cNvPr id="3" name="Rectangle 2">
            <a:extLst>
              <a:ext uri="{FF2B5EF4-FFF2-40B4-BE49-F238E27FC236}">
                <a16:creationId xmlns:a16="http://schemas.microsoft.com/office/drawing/2014/main" id="{98935DF6-532F-2B1B-7F99-2321790ED4EE}"/>
              </a:ext>
            </a:extLst>
          </p:cNvPr>
          <p:cNvSpPr/>
          <p:nvPr/>
        </p:nvSpPr>
        <p:spPr>
          <a:xfrm>
            <a:off x="7819756" y="4525937"/>
            <a:ext cx="4372244" cy="2328203"/>
          </a:xfrm>
          <a:prstGeom prst="rect">
            <a:avLst/>
          </a:prstGeom>
          <a:gradFill flip="none" rotWithShape="1">
            <a:gsLst>
              <a:gs pos="0">
                <a:schemeClr val="bg1"/>
              </a:gs>
              <a:gs pos="50000">
                <a:schemeClr val="bg1">
                  <a:alpha val="58000"/>
                </a:schemeClr>
              </a:gs>
              <a:gs pos="100000">
                <a:schemeClr val="bg1">
                  <a:shade val="100000"/>
                  <a:satMod val="11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84377DB9-10AB-0312-B780-07775FE3A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9348" y="5448860"/>
            <a:ext cx="2893060" cy="906780"/>
          </a:xfrm>
          <a:prstGeom prst="rect">
            <a:avLst/>
          </a:prstGeom>
        </p:spPr>
      </p:pic>
      <p:cxnSp>
        <p:nvCxnSpPr>
          <p:cNvPr id="29" name="Straight Connector 28">
            <a:extLst>
              <a:ext uri="{FF2B5EF4-FFF2-40B4-BE49-F238E27FC236}">
                <a16:creationId xmlns:a16="http://schemas.microsoft.com/office/drawing/2014/main" id="{6489A8DD-2B4C-90BE-4697-B1BC0376CC8D}"/>
              </a:ext>
            </a:extLst>
          </p:cNvPr>
          <p:cNvCxnSpPr>
            <a:cxnSpLocks/>
            <a:stCxn id="34" idx="6"/>
            <a:endCxn id="32" idx="2"/>
          </p:cNvCxnSpPr>
          <p:nvPr/>
        </p:nvCxnSpPr>
        <p:spPr>
          <a:xfrm>
            <a:off x="10352602" y="532091"/>
            <a:ext cx="805902" cy="386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B17752AF-13D4-2D79-47B3-0E295A3F52B3}"/>
              </a:ext>
            </a:extLst>
          </p:cNvPr>
          <p:cNvSpPr/>
          <p:nvPr/>
        </p:nvSpPr>
        <p:spPr>
          <a:xfrm>
            <a:off x="10490120" y="431979"/>
            <a:ext cx="197132" cy="200224"/>
          </a:xfrm>
          <a:prstGeom prst="ellipse">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884A5FC-709E-694E-B64A-C92B0A473921}"/>
              </a:ext>
            </a:extLst>
          </p:cNvPr>
          <p:cNvSpPr/>
          <p:nvPr/>
        </p:nvSpPr>
        <p:spPr>
          <a:xfrm>
            <a:off x="10823854" y="435839"/>
            <a:ext cx="197132" cy="200224"/>
          </a:xfrm>
          <a:prstGeom prst="ellipse">
            <a:avLst/>
          </a:prstGeom>
          <a:solidFill>
            <a:schemeClr val="bg1">
              <a:lumMod val="8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CF4726F-F3C4-17E7-89FB-FA16C4F79D4B}"/>
              </a:ext>
            </a:extLst>
          </p:cNvPr>
          <p:cNvSpPr/>
          <p:nvPr/>
        </p:nvSpPr>
        <p:spPr>
          <a:xfrm>
            <a:off x="11158504" y="435839"/>
            <a:ext cx="197132" cy="200224"/>
          </a:xfrm>
          <a:prstGeom prst="ellipse">
            <a:avLst/>
          </a:prstGeom>
          <a:solidFill>
            <a:schemeClr val="bg1">
              <a:lumMod val="8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896695E-86FC-22D5-1093-537DFB50A82C}"/>
              </a:ext>
            </a:extLst>
          </p:cNvPr>
          <p:cNvSpPr/>
          <p:nvPr/>
        </p:nvSpPr>
        <p:spPr>
          <a:xfrm>
            <a:off x="11492238" y="435133"/>
            <a:ext cx="197132" cy="200224"/>
          </a:xfrm>
          <a:prstGeom prst="ellipse">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27BB7A9-4AF0-2D94-A77A-BBD60986B894}"/>
              </a:ext>
            </a:extLst>
          </p:cNvPr>
          <p:cNvSpPr/>
          <p:nvPr/>
        </p:nvSpPr>
        <p:spPr>
          <a:xfrm>
            <a:off x="10155470" y="431979"/>
            <a:ext cx="197132" cy="200224"/>
          </a:xfrm>
          <a:prstGeom prst="ellipse">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014BA8D-A536-1F0B-7A5B-08F2F3387992}"/>
              </a:ext>
            </a:extLst>
          </p:cNvPr>
          <p:cNvSpPr/>
          <p:nvPr/>
        </p:nvSpPr>
        <p:spPr>
          <a:xfrm>
            <a:off x="11825972" y="431979"/>
            <a:ext cx="197132" cy="200224"/>
          </a:xfrm>
          <a:prstGeom prst="ellipse">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6C17BB43-1B5E-1D95-169D-D6FB08E522FC}"/>
              </a:ext>
            </a:extLst>
          </p:cNvPr>
          <p:cNvCxnSpPr>
            <a:cxnSpLocks/>
            <a:endCxn id="33" idx="2"/>
          </p:cNvCxnSpPr>
          <p:nvPr/>
        </p:nvCxnSpPr>
        <p:spPr>
          <a:xfrm>
            <a:off x="11348007" y="532091"/>
            <a:ext cx="144231" cy="3154"/>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62CAAB2-34F4-27AA-43C6-744483252108}"/>
              </a:ext>
            </a:extLst>
          </p:cNvPr>
          <p:cNvCxnSpPr>
            <a:cxnSpLocks/>
          </p:cNvCxnSpPr>
          <p:nvPr/>
        </p:nvCxnSpPr>
        <p:spPr>
          <a:xfrm>
            <a:off x="11701478" y="532091"/>
            <a:ext cx="144231" cy="3154"/>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AAB9597-A8BA-FABB-BBDD-B847466337BE}"/>
              </a:ext>
            </a:extLst>
          </p:cNvPr>
          <p:cNvSpPr txBox="1"/>
          <p:nvPr/>
        </p:nvSpPr>
        <p:spPr>
          <a:xfrm>
            <a:off x="555470" y="5003298"/>
            <a:ext cx="6841009" cy="482824"/>
          </a:xfrm>
          <a:prstGeom prst="rect">
            <a:avLst/>
          </a:prstGeom>
          <a:noFill/>
        </p:spPr>
        <p:txBody>
          <a:bodyPr wrap="square">
            <a:spAutoFit/>
          </a:bodyPr>
          <a:lstStyle/>
          <a:p>
            <a:pPr marL="0" indent="0">
              <a:lnSpc>
                <a:spcPct val="110000"/>
              </a:lnSpc>
              <a:buNone/>
            </a:pPr>
            <a:r>
              <a:rPr lang="en-US" sz="1200" b="1">
                <a:latin typeface="Arial"/>
                <a:cs typeface="Arial"/>
              </a:rPr>
              <a:t>NOTE: </a:t>
            </a:r>
            <a:r>
              <a:rPr lang="en-US" sz="1200">
                <a:latin typeface="Arial"/>
                <a:cs typeface="Arial"/>
              </a:rPr>
              <a:t>You still have the freedom to visit any licensed U.S. veterinarian -- there’s no network restriction with Wishbone Advantage. You simply get bonus savings if you go in-network!</a:t>
            </a:r>
          </a:p>
        </p:txBody>
      </p:sp>
    </p:spTree>
    <p:extLst>
      <p:ext uri="{BB962C8B-B14F-4D97-AF65-F5344CB8AC3E}">
        <p14:creationId xmlns:p14="http://schemas.microsoft.com/office/powerpoint/2010/main" val="618486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22DB3-7CFA-79FE-D7DD-3A2DF4BC2CD8}"/>
              </a:ext>
            </a:extLst>
          </p:cNvPr>
          <p:cNvSpPr txBox="1">
            <a:spLocks/>
          </p:cNvSpPr>
          <p:nvPr/>
        </p:nvSpPr>
        <p:spPr>
          <a:xfrm>
            <a:off x="5027262" y="790076"/>
            <a:ext cx="6802223" cy="1416050"/>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3200" b="1" kern="1200">
                <a:solidFill>
                  <a:schemeClr val="accent1"/>
                </a:solidFill>
                <a:latin typeface="Arial" panose="020B0604020202020204" pitchFamily="34" charset="0"/>
                <a:ea typeface="+mj-ea"/>
                <a:cs typeface="Arial" panose="020B0604020202020204" pitchFamily="34" charset="0"/>
              </a:defRPr>
            </a:lvl1pPr>
          </a:lstStyle>
          <a:p>
            <a:pPr fontAlgn="auto">
              <a:lnSpc>
                <a:spcPct val="100000"/>
              </a:lnSpc>
              <a:spcAft>
                <a:spcPts val="0"/>
              </a:spcAft>
            </a:pPr>
            <a:r>
              <a:rPr lang="en-US">
                <a:solidFill>
                  <a:srgbClr val="573962"/>
                </a:solidFill>
                <a:latin typeface="Arial"/>
                <a:cs typeface="Arial"/>
              </a:rPr>
              <a:t>WISHBONE WELLNESS</a:t>
            </a:r>
          </a:p>
          <a:p>
            <a:pPr>
              <a:lnSpc>
                <a:spcPct val="100000"/>
              </a:lnSpc>
            </a:pPr>
            <a:r>
              <a:rPr lang="en-US" b="0">
                <a:solidFill>
                  <a:srgbClr val="573962"/>
                </a:solidFill>
                <a:latin typeface="Arial"/>
                <a:cs typeface="Arial"/>
              </a:rPr>
              <a:t>PLAN DETAILS</a:t>
            </a:r>
          </a:p>
        </p:txBody>
      </p:sp>
      <p:sp>
        <p:nvSpPr>
          <p:cNvPr id="5" name="TextBox 4">
            <a:extLst>
              <a:ext uri="{FF2B5EF4-FFF2-40B4-BE49-F238E27FC236}">
                <a16:creationId xmlns:a16="http://schemas.microsoft.com/office/drawing/2014/main" id="{BD2E027C-181E-CC89-AE0E-3CE016EFFDAF}"/>
              </a:ext>
            </a:extLst>
          </p:cNvPr>
          <p:cNvSpPr txBox="1"/>
          <p:nvPr/>
        </p:nvSpPr>
        <p:spPr>
          <a:xfrm>
            <a:off x="5027262" y="2315545"/>
            <a:ext cx="6563664" cy="3363728"/>
          </a:xfrm>
          <a:prstGeom prst="rect">
            <a:avLst/>
          </a:prstGeom>
        </p:spPr>
        <p:txBody>
          <a:bodyPr vert="horz" lIns="0" tIns="0" rIns="0" bIns="0" rtlCol="0" anchor="t">
            <a:normAutofit/>
          </a:bodyPr>
          <a:lstStyle>
            <a:defPPr>
              <a:defRPr lang="en-US"/>
            </a:defPPr>
            <a:lvl1pPr marL="228600" indent="-228600" defTabSz="914400" eaLnBrk="1" fontAlgn="auto" latinLnBrk="0" hangingPunct="1">
              <a:lnSpc>
                <a:spcPct val="100000"/>
              </a:lnSpc>
              <a:spcBef>
                <a:spcPts val="1000"/>
              </a:spcBef>
              <a:spcAft>
                <a:spcPts val="0"/>
              </a:spcAft>
              <a:buClr>
                <a:srgbClr val="7D8978"/>
              </a:buClr>
              <a:buFont typeface="Wingdings" panose="05000000000000000000" pitchFamily="2" charset="2"/>
              <a:buChar char="§"/>
              <a:defRPr sz="1800">
                <a:solidFill>
                  <a:schemeClr val="bg2">
                    <a:lumMod val="25000"/>
                  </a:schemeClr>
                </a:solidFill>
                <a:latin typeface="Arial"/>
                <a:cs typeface="Arial"/>
              </a:defRPr>
            </a:lvl1pPr>
            <a:lvl2pPr lvl="1" indent="-228600" defTabSz="914400" eaLnBrk="1" fontAlgn="auto" latinLnBrk="0" hangingPunct="1">
              <a:lnSpc>
                <a:spcPct val="100000"/>
              </a:lnSpc>
              <a:spcBef>
                <a:spcPts val="500"/>
              </a:spcBef>
              <a:spcAft>
                <a:spcPts val="0"/>
              </a:spcAft>
              <a:buClr>
                <a:srgbClr val="7D8978"/>
              </a:buClr>
              <a:buFont typeface="Wingdings" panose="05000000000000000000" pitchFamily="2" charset="2"/>
              <a:buChar char="§"/>
              <a:defRPr sz="1600">
                <a:solidFill>
                  <a:schemeClr val="bg2">
                    <a:lumMod val="25000"/>
                  </a:schemeClr>
                </a:solidFill>
                <a:latin typeface="Arial"/>
                <a:cs typeface="Arial"/>
              </a:defRPr>
            </a:lvl2pPr>
            <a:lvl3pPr marL="685800" indent="-228600" defTabSz="914400" eaLnBrk="1" latinLnBrk="0" hangingPunct="1">
              <a:lnSpc>
                <a:spcPct val="100000"/>
              </a:lnSpc>
              <a:spcBef>
                <a:spcPts val="500"/>
              </a:spcBef>
              <a:buClr>
                <a:srgbClr val="7D8978"/>
              </a:buClr>
              <a:buFont typeface="Wingdings" panose="05000000000000000000" pitchFamily="2" charset="2"/>
              <a:buChar char="§"/>
              <a:defRPr sz="1600">
                <a:solidFill>
                  <a:schemeClr val="tx2">
                    <a:lumMod val="90000"/>
                    <a:lumOff val="10000"/>
                  </a:schemeClr>
                </a:solidFill>
              </a:defRPr>
            </a:lvl3pPr>
            <a:lvl4pPr marL="914400" indent="-228600" defTabSz="914400" eaLnBrk="1" latinLnBrk="0" hangingPunct="1">
              <a:lnSpc>
                <a:spcPct val="100000"/>
              </a:lnSpc>
              <a:spcBef>
                <a:spcPts val="500"/>
              </a:spcBef>
              <a:buClr>
                <a:srgbClr val="7D8978"/>
              </a:buClr>
              <a:buFont typeface="Wingdings" panose="05000000000000000000" pitchFamily="2" charset="2"/>
              <a:buChar char="§"/>
              <a:defRPr sz="1400">
                <a:solidFill>
                  <a:schemeClr val="tx2">
                    <a:lumMod val="90000"/>
                    <a:lumOff val="10000"/>
                  </a:schemeClr>
                </a:solidFill>
              </a:defRPr>
            </a:lvl4pPr>
            <a:lvl5pPr marL="1143000" indent="-228600" defTabSz="914400" eaLnBrk="1" latinLnBrk="0" hangingPunct="1">
              <a:lnSpc>
                <a:spcPct val="100000"/>
              </a:lnSpc>
              <a:spcBef>
                <a:spcPts val="500"/>
              </a:spcBef>
              <a:buClr>
                <a:srgbClr val="7D8978"/>
              </a:buClr>
              <a:buFont typeface="Wingdings" panose="05000000000000000000" pitchFamily="2" charset="2"/>
              <a:buChar char="§"/>
              <a:defRPr sz="1400">
                <a:solidFill>
                  <a:schemeClr val="tx2">
                    <a:lumMod val="90000"/>
                    <a:lumOff val="10000"/>
                  </a:schemeClr>
                </a:solidFill>
              </a:defRPr>
            </a:lvl5pPr>
            <a:lvl6pPr marL="2514600" indent="-228600">
              <a:lnSpc>
                <a:spcPct val="90000"/>
              </a:lnSpc>
              <a:spcBef>
                <a:spcPts val="500"/>
              </a:spcBef>
              <a:buFont typeface="Arial" panose="020B0604020202020204" pitchFamily="34" charset="0"/>
              <a:buChar char="•"/>
              <a:defRPr sz="1800">
                <a:latin typeface="+mn-lt"/>
                <a:cs typeface="+mn-cs"/>
              </a:defRPr>
            </a:lvl6pPr>
            <a:lvl7pPr marL="2971800" indent="-228600">
              <a:lnSpc>
                <a:spcPct val="90000"/>
              </a:lnSpc>
              <a:spcBef>
                <a:spcPts val="500"/>
              </a:spcBef>
              <a:buFont typeface="Arial" panose="020B0604020202020204" pitchFamily="34" charset="0"/>
              <a:buChar char="•"/>
              <a:defRPr sz="1800">
                <a:latin typeface="+mn-lt"/>
                <a:cs typeface="+mn-cs"/>
              </a:defRPr>
            </a:lvl7pPr>
            <a:lvl8pPr marL="3429000" indent="-228600">
              <a:lnSpc>
                <a:spcPct val="90000"/>
              </a:lnSpc>
              <a:spcBef>
                <a:spcPts val="500"/>
              </a:spcBef>
              <a:buFont typeface="Arial" panose="020B0604020202020204" pitchFamily="34" charset="0"/>
              <a:buChar char="•"/>
              <a:defRPr sz="1800">
                <a:latin typeface="+mn-lt"/>
                <a:cs typeface="+mn-cs"/>
              </a:defRPr>
            </a:lvl8pPr>
            <a:lvl9pPr marL="3886200" indent="-228600">
              <a:lnSpc>
                <a:spcPct val="90000"/>
              </a:lnSpc>
              <a:spcBef>
                <a:spcPts val="500"/>
              </a:spcBef>
              <a:buFont typeface="Arial" panose="020B0604020202020204" pitchFamily="34" charset="0"/>
              <a:buChar char="•"/>
              <a:defRPr sz="1800">
                <a:latin typeface="+mn-lt"/>
                <a:cs typeface="+mn-cs"/>
              </a:defRPr>
            </a:lvl9pPr>
          </a:lstStyle>
          <a:p>
            <a:r>
              <a:rPr lang="en-US">
                <a:solidFill>
                  <a:schemeClr val="tx2">
                    <a:lumMod val="90000"/>
                    <a:lumOff val="10000"/>
                  </a:schemeClr>
                </a:solidFill>
              </a:rPr>
              <a:t>Reimbursement on eligible veterinary care related to wellness visits, including:</a:t>
            </a:r>
          </a:p>
          <a:p>
            <a:pPr lvl="1"/>
            <a:r>
              <a:rPr lang="en-US">
                <a:solidFill>
                  <a:schemeClr val="tx2">
                    <a:lumMod val="90000"/>
                    <a:lumOff val="10000"/>
                  </a:schemeClr>
                </a:solidFill>
              </a:rPr>
              <a:t>Exam fees, vaccinations, routine bloodwork, fecal tests, urinalysis, preventatives, and dental cleanings</a:t>
            </a:r>
          </a:p>
          <a:p>
            <a:r>
              <a:rPr lang="en-US">
                <a:solidFill>
                  <a:schemeClr val="tx2">
                    <a:lumMod val="90000"/>
                    <a:lumOff val="10000"/>
                  </a:schemeClr>
                </a:solidFill>
              </a:rPr>
              <a:t>ACH reimbursement directly to your bank account</a:t>
            </a:r>
          </a:p>
          <a:p>
            <a:r>
              <a:rPr lang="en-US">
                <a:solidFill>
                  <a:schemeClr val="tx2">
                    <a:lumMod val="90000"/>
                    <a:lumOff val="10000"/>
                  </a:schemeClr>
                </a:solidFill>
              </a:rPr>
              <a:t>No accident or illness coverage required to enroll </a:t>
            </a:r>
          </a:p>
          <a:p>
            <a:r>
              <a:rPr lang="en-US">
                <a:solidFill>
                  <a:schemeClr val="tx2">
                    <a:lumMod val="90000"/>
                    <a:lumOff val="10000"/>
                  </a:schemeClr>
                </a:solidFill>
              </a:rPr>
              <a:t>Up to 48% savings on wellness care</a:t>
            </a:r>
          </a:p>
          <a:p>
            <a:r>
              <a:rPr lang="en-US">
                <a:solidFill>
                  <a:schemeClr val="tx2">
                    <a:lumMod val="90000"/>
                    <a:lumOff val="10000"/>
                  </a:schemeClr>
                </a:solidFill>
              </a:rPr>
              <a:t>Not insurance; quick and efficient claims process</a:t>
            </a:r>
          </a:p>
          <a:p>
            <a:r>
              <a:rPr lang="en-US">
                <a:solidFill>
                  <a:schemeClr val="tx2">
                    <a:lumMod val="90000"/>
                    <a:lumOff val="10000"/>
                  </a:schemeClr>
                </a:solidFill>
              </a:rPr>
              <a:t>Flat</a:t>
            </a:r>
            <a:r>
              <a:rPr lang="en-US" sz="1800">
                <a:solidFill>
                  <a:schemeClr val="tx2">
                    <a:lumMod val="90000"/>
                    <a:lumOff val="10000"/>
                  </a:schemeClr>
                </a:solidFill>
                <a:latin typeface="Arial"/>
                <a:cs typeface="Arial"/>
              </a:rPr>
              <a:t> rates regardless of age, breed</a:t>
            </a:r>
            <a:r>
              <a:rPr lang="en-US">
                <a:solidFill>
                  <a:schemeClr val="tx2">
                    <a:lumMod val="90000"/>
                    <a:lumOff val="10000"/>
                  </a:schemeClr>
                </a:solidFill>
              </a:rPr>
              <a:t>,</a:t>
            </a:r>
            <a:r>
              <a:rPr lang="en-US" sz="1800">
                <a:solidFill>
                  <a:schemeClr val="tx2">
                    <a:lumMod val="90000"/>
                    <a:lumOff val="10000"/>
                  </a:schemeClr>
                </a:solidFill>
                <a:latin typeface="Arial"/>
                <a:cs typeface="Arial"/>
              </a:rPr>
              <a:t> or zip code</a:t>
            </a:r>
            <a:endParaRPr lang="en-US">
              <a:solidFill>
                <a:schemeClr val="tx2">
                  <a:lumMod val="90000"/>
                  <a:lumOff val="10000"/>
                </a:schemeClr>
              </a:solidFill>
            </a:endParaRPr>
          </a:p>
          <a:p>
            <a:endParaRPr lang="en-US"/>
          </a:p>
        </p:txBody>
      </p:sp>
      <p:pic>
        <p:nvPicPr>
          <p:cNvPr id="13" name="Picture Placeholder 12">
            <a:extLst>
              <a:ext uri="{FF2B5EF4-FFF2-40B4-BE49-F238E27FC236}">
                <a16:creationId xmlns:a16="http://schemas.microsoft.com/office/drawing/2014/main" id="{B98126C4-F644-4509-E11C-E9907E9D203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56" r="56"/>
          <a:stretch/>
        </p:blipFill>
        <p:spPr/>
      </p:pic>
      <p:sp>
        <p:nvSpPr>
          <p:cNvPr id="3" name="TextBox 2">
            <a:extLst>
              <a:ext uri="{FF2B5EF4-FFF2-40B4-BE49-F238E27FC236}">
                <a16:creationId xmlns:a16="http://schemas.microsoft.com/office/drawing/2014/main" id="{C1DDDED8-E88E-28DA-3C4E-7C92FC8640F1}"/>
              </a:ext>
            </a:extLst>
          </p:cNvPr>
          <p:cNvSpPr txBox="1"/>
          <p:nvPr/>
        </p:nvSpPr>
        <p:spPr>
          <a:xfrm>
            <a:off x="5027262" y="6323543"/>
            <a:ext cx="6864708" cy="307777"/>
          </a:xfrm>
          <a:prstGeom prst="rect">
            <a:avLst/>
          </a:prstGeom>
          <a:noFill/>
        </p:spPr>
        <p:txBody>
          <a:bodyPr wrap="square" lIns="91440" tIns="45720" rIns="91440" bIns="45720" rtlCol="0" anchor="t">
            <a:spAutoFit/>
          </a:bodyPr>
          <a:lstStyle/>
          <a:p>
            <a:r>
              <a:rPr lang="en-US" sz="700" i="1">
                <a:solidFill>
                  <a:srgbClr val="242424"/>
                </a:solidFill>
                <a:effectLst/>
                <a:latin typeface="Arial"/>
                <a:ea typeface="Verdana"/>
                <a:cs typeface="Arial"/>
              </a:rPr>
              <a:t>Wishbone’s wellness plans are not insurance and are administered by Pet Benefit Solutions. Please read our Member Agreement (https://</a:t>
            </a:r>
            <a:r>
              <a:rPr lang="en-US" sz="700" i="1" err="1">
                <a:solidFill>
                  <a:srgbClr val="242424"/>
                </a:solidFill>
                <a:effectLst/>
                <a:latin typeface="Arial"/>
                <a:ea typeface="Verdana"/>
                <a:cs typeface="Arial"/>
              </a:rPr>
              <a:t>wishboneinsurance.com</a:t>
            </a:r>
            <a:r>
              <a:rPr lang="en-US" sz="700" i="1">
                <a:solidFill>
                  <a:srgbClr val="242424"/>
                </a:solidFill>
                <a:effectLst/>
                <a:latin typeface="Arial"/>
                <a:ea typeface="Verdana"/>
                <a:cs typeface="Arial"/>
              </a:rPr>
              <a:t>/wellness) to review full coverage details.</a:t>
            </a:r>
            <a:endParaRPr lang="en-US" sz="700" i="1">
              <a:solidFill>
                <a:srgbClr val="242424"/>
              </a:solidFill>
              <a:effectLst/>
              <a:ea typeface="Verdana" panose="020B0604030504040204" pitchFamily="34" charset="0"/>
            </a:endParaRPr>
          </a:p>
        </p:txBody>
      </p:sp>
      <p:sp>
        <p:nvSpPr>
          <p:cNvPr id="9" name="TextBox 8">
            <a:extLst>
              <a:ext uri="{FF2B5EF4-FFF2-40B4-BE49-F238E27FC236}">
                <a16:creationId xmlns:a16="http://schemas.microsoft.com/office/drawing/2014/main" id="{DAFDE1BA-DF78-F070-CDFF-224E65203FF0}"/>
              </a:ext>
            </a:extLst>
          </p:cNvPr>
          <p:cNvSpPr txBox="1"/>
          <p:nvPr/>
        </p:nvSpPr>
        <p:spPr>
          <a:xfrm>
            <a:off x="10314722" y="102637"/>
            <a:ext cx="1586204"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1200">
                <a:solidFill>
                  <a:schemeClr val="bg1">
                    <a:lumMod val="85000"/>
                  </a:schemeClr>
                </a:solidFill>
              </a:rPr>
              <a:t>WISHBONE</a:t>
            </a:r>
          </a:p>
        </p:txBody>
      </p:sp>
      <p:sp>
        <p:nvSpPr>
          <p:cNvPr id="14" name="Rectangle 13">
            <a:extLst>
              <a:ext uri="{FF2B5EF4-FFF2-40B4-BE49-F238E27FC236}">
                <a16:creationId xmlns:a16="http://schemas.microsoft.com/office/drawing/2014/main" id="{0ECDECF1-015E-542D-76F6-B640E18497ED}"/>
              </a:ext>
            </a:extLst>
          </p:cNvPr>
          <p:cNvSpPr/>
          <p:nvPr/>
        </p:nvSpPr>
        <p:spPr>
          <a:xfrm>
            <a:off x="13063" y="4529797"/>
            <a:ext cx="4372244" cy="2328203"/>
          </a:xfrm>
          <a:prstGeom prst="rect">
            <a:avLst/>
          </a:prstGeom>
          <a:gradFill flip="none" rotWithShape="1">
            <a:gsLst>
              <a:gs pos="0">
                <a:schemeClr val="bg1"/>
              </a:gs>
              <a:gs pos="50000">
                <a:schemeClr val="bg1">
                  <a:alpha val="58000"/>
                </a:schemeClr>
              </a:gs>
              <a:gs pos="100000">
                <a:schemeClr val="bg1">
                  <a:shade val="100000"/>
                  <a:satMod val="11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9" name="Picture 18">
            <a:extLst>
              <a:ext uri="{FF2B5EF4-FFF2-40B4-BE49-F238E27FC236}">
                <a16:creationId xmlns:a16="http://schemas.microsoft.com/office/drawing/2014/main" id="{BA6CD860-F539-107B-8F8E-F67F99B3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919" y="5455902"/>
            <a:ext cx="3105294" cy="973301"/>
          </a:xfrm>
          <a:prstGeom prst="rect">
            <a:avLst/>
          </a:prstGeom>
        </p:spPr>
      </p:pic>
      <p:cxnSp>
        <p:nvCxnSpPr>
          <p:cNvPr id="21" name="Straight Connector 20">
            <a:extLst>
              <a:ext uri="{FF2B5EF4-FFF2-40B4-BE49-F238E27FC236}">
                <a16:creationId xmlns:a16="http://schemas.microsoft.com/office/drawing/2014/main" id="{A9AE0130-87AA-BF2D-B37C-A012A120198C}"/>
              </a:ext>
            </a:extLst>
          </p:cNvPr>
          <p:cNvCxnSpPr>
            <a:cxnSpLocks/>
            <a:stCxn id="26" idx="6"/>
            <a:endCxn id="27" idx="2"/>
          </p:cNvCxnSpPr>
          <p:nvPr/>
        </p:nvCxnSpPr>
        <p:spPr>
          <a:xfrm>
            <a:off x="10352602" y="532091"/>
            <a:ext cx="147337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991D1416-5618-9A34-C620-4C0048B71C34}"/>
              </a:ext>
            </a:extLst>
          </p:cNvPr>
          <p:cNvSpPr/>
          <p:nvPr/>
        </p:nvSpPr>
        <p:spPr>
          <a:xfrm>
            <a:off x="10490120" y="431979"/>
            <a:ext cx="197132" cy="200224"/>
          </a:xfrm>
          <a:prstGeom prst="ellipse">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0B2A417-F35B-D9BD-C3BB-A9EA8A0D1590}"/>
              </a:ext>
            </a:extLst>
          </p:cNvPr>
          <p:cNvSpPr/>
          <p:nvPr/>
        </p:nvSpPr>
        <p:spPr>
          <a:xfrm>
            <a:off x="10823854" y="435839"/>
            <a:ext cx="197132" cy="200224"/>
          </a:xfrm>
          <a:prstGeom prst="ellipse">
            <a:avLst/>
          </a:prstGeom>
          <a:solidFill>
            <a:schemeClr val="bg1">
              <a:lumMod val="8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63DBE15-8AFF-71C8-6756-FD7B178407EE}"/>
              </a:ext>
            </a:extLst>
          </p:cNvPr>
          <p:cNvSpPr/>
          <p:nvPr/>
        </p:nvSpPr>
        <p:spPr>
          <a:xfrm>
            <a:off x="11158504" y="435839"/>
            <a:ext cx="197132" cy="200224"/>
          </a:xfrm>
          <a:prstGeom prst="ellipse">
            <a:avLst/>
          </a:prstGeom>
          <a:solidFill>
            <a:schemeClr val="bg1">
              <a:lumMod val="8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806302A-7DF6-C636-DDF7-0FAC94E4FC8A}"/>
              </a:ext>
            </a:extLst>
          </p:cNvPr>
          <p:cNvSpPr/>
          <p:nvPr/>
        </p:nvSpPr>
        <p:spPr>
          <a:xfrm>
            <a:off x="11492238" y="435133"/>
            <a:ext cx="197132" cy="200224"/>
          </a:xfrm>
          <a:prstGeom prst="ellipse">
            <a:avLst/>
          </a:prstGeom>
          <a:solidFill>
            <a:schemeClr val="bg1">
              <a:lumMod val="8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F5D42D5-ED59-2A27-0DE1-29FFB60E81B6}"/>
              </a:ext>
            </a:extLst>
          </p:cNvPr>
          <p:cNvSpPr/>
          <p:nvPr/>
        </p:nvSpPr>
        <p:spPr>
          <a:xfrm>
            <a:off x="10155470" y="431979"/>
            <a:ext cx="197132" cy="200224"/>
          </a:xfrm>
          <a:prstGeom prst="ellipse">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7ECE903-23BD-E61A-545A-5329731ACB06}"/>
              </a:ext>
            </a:extLst>
          </p:cNvPr>
          <p:cNvSpPr/>
          <p:nvPr/>
        </p:nvSpPr>
        <p:spPr>
          <a:xfrm>
            <a:off x="11825972" y="431979"/>
            <a:ext cx="197132" cy="200224"/>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907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72922-C0FD-44C3-8E7E-1AA2264B7E7F}"/>
              </a:ext>
            </a:extLst>
          </p:cNvPr>
          <p:cNvSpPr txBox="1">
            <a:spLocks/>
          </p:cNvSpPr>
          <p:nvPr/>
        </p:nvSpPr>
        <p:spPr>
          <a:xfrm>
            <a:off x="528528" y="675281"/>
            <a:ext cx="11149012" cy="1416050"/>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3200" b="1" kern="1200">
                <a:solidFill>
                  <a:schemeClr val="accent1"/>
                </a:solidFill>
                <a:latin typeface="Arial" panose="020B0604020202020204" pitchFamily="34" charset="0"/>
                <a:ea typeface="+mj-ea"/>
                <a:cs typeface="Arial" panose="020B0604020202020204" pitchFamily="34" charset="0"/>
              </a:defRPr>
            </a:lvl1pPr>
          </a:lstStyle>
          <a:p>
            <a:pPr algn="ctr"/>
            <a:r>
              <a:rPr lang="en-US">
                <a:solidFill>
                  <a:srgbClr val="573962"/>
                </a:solidFill>
                <a:latin typeface="Arial"/>
                <a:cs typeface="Arial"/>
              </a:rPr>
              <a:t>WISHBONE</a:t>
            </a:r>
            <a:br>
              <a:rPr lang="en-US"/>
            </a:br>
            <a:r>
              <a:rPr lang="en-US" b="0">
                <a:solidFill>
                  <a:srgbClr val="573962"/>
                </a:solidFill>
                <a:latin typeface="Arial"/>
                <a:cs typeface="Arial"/>
              </a:rPr>
              <a:t>WELLNESS PLAN OPTIONS</a:t>
            </a:r>
          </a:p>
        </p:txBody>
      </p:sp>
      <p:graphicFrame>
        <p:nvGraphicFramePr>
          <p:cNvPr id="3" name="Table 3">
            <a:extLst>
              <a:ext uri="{FF2B5EF4-FFF2-40B4-BE49-F238E27FC236}">
                <a16:creationId xmlns:a16="http://schemas.microsoft.com/office/drawing/2014/main" id="{7EFD0BC9-8FBD-ADB6-0CAC-A313CD281528}"/>
              </a:ext>
            </a:extLst>
          </p:cNvPr>
          <p:cNvGraphicFramePr>
            <a:graphicFrameLocks noGrp="1"/>
          </p:cNvGraphicFramePr>
          <p:nvPr/>
        </p:nvGraphicFramePr>
        <p:xfrm>
          <a:off x="1247465" y="2490326"/>
          <a:ext cx="4569171" cy="3219511"/>
        </p:xfrm>
        <a:graphic>
          <a:graphicData uri="http://schemas.openxmlformats.org/drawingml/2006/table">
            <a:tbl>
              <a:tblPr firstRow="1" bandRow="1">
                <a:effectLst/>
                <a:tableStyleId>{5A111915-BE36-4E01-A7E5-04B1672EAD32}</a:tableStyleId>
              </a:tblPr>
              <a:tblGrid>
                <a:gridCol w="2456745">
                  <a:extLst>
                    <a:ext uri="{9D8B030D-6E8A-4147-A177-3AD203B41FA5}">
                      <a16:colId xmlns:a16="http://schemas.microsoft.com/office/drawing/2014/main" val="3654649588"/>
                    </a:ext>
                  </a:extLst>
                </a:gridCol>
                <a:gridCol w="2112426">
                  <a:extLst>
                    <a:ext uri="{9D8B030D-6E8A-4147-A177-3AD203B41FA5}">
                      <a16:colId xmlns:a16="http://schemas.microsoft.com/office/drawing/2014/main" val="1303075745"/>
                    </a:ext>
                  </a:extLst>
                </a:gridCol>
              </a:tblGrid>
              <a:tr h="891142">
                <a:tc gridSpan="2">
                  <a:txBody>
                    <a:bodyPr/>
                    <a:lstStyle/>
                    <a:p>
                      <a:pPr lvl="0" algn="ctr">
                        <a:buNone/>
                      </a:pPr>
                      <a:r>
                        <a:rPr lang="en-US" sz="1800" b="1" kern="1200">
                          <a:solidFill>
                            <a:schemeClr val="bg1"/>
                          </a:solidFill>
                          <a:latin typeface="Arial"/>
                          <a:cs typeface="Arial"/>
                        </a:rPr>
                        <a:t>ESSENTIAL</a:t>
                      </a:r>
                    </a:p>
                  </a:txBody>
                  <a:tcPr anchor="ctr">
                    <a:lnB w="12700" cap="flat" cmpd="sng" algn="ctr">
                      <a:solidFill>
                        <a:srgbClr val="C0CCBB"/>
                      </a:solidFill>
                      <a:prstDash val="solid"/>
                      <a:round/>
                      <a:headEnd type="none" w="med" len="med"/>
                      <a:tailEnd type="none" w="med" len="med"/>
                    </a:lnB>
                    <a:solidFill>
                      <a:srgbClr val="7D8978"/>
                    </a:solidFill>
                  </a:tcPr>
                </a:tc>
                <a:tc hMerge="1">
                  <a:txBody>
                    <a:bodyPr/>
                    <a:lstStyle/>
                    <a:p>
                      <a:endParaRPr lang="en-US" sz="11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4155884"/>
                  </a:ext>
                </a:extLst>
              </a:tr>
              <a:tr h="267111">
                <a:tc>
                  <a:txBody>
                    <a:bodyPr/>
                    <a:lstStyle/>
                    <a:p>
                      <a:r>
                        <a:rPr lang="en-US" sz="1200">
                          <a:solidFill>
                            <a:schemeClr val="bg2">
                              <a:lumMod val="25000"/>
                            </a:schemeClr>
                          </a:solidFill>
                          <a:latin typeface="Arial"/>
                          <a:cs typeface="Arial"/>
                        </a:rPr>
                        <a:t>Wellness Exam</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tc>
                  <a:txBody>
                    <a:bodyPr/>
                    <a:lstStyle/>
                    <a:p>
                      <a:r>
                        <a:rPr lang="en-US" sz="1200">
                          <a:solidFill>
                            <a:schemeClr val="bg2">
                              <a:lumMod val="25000"/>
                            </a:schemeClr>
                          </a:solidFill>
                          <a:latin typeface="Arial" panose="020B0604020202020204" pitchFamily="34" charset="0"/>
                          <a:cs typeface="Arial" panose="020B0604020202020204" pitchFamily="34" charset="0"/>
                        </a:rPr>
                        <a:t>1 per year, up to $50</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extLst>
                  <a:ext uri="{0D108BD9-81ED-4DB2-BD59-A6C34878D82A}">
                    <a16:rowId xmlns:a16="http://schemas.microsoft.com/office/drawing/2014/main" val="253381317"/>
                  </a:ext>
                </a:extLst>
              </a:tr>
              <a:tr h="267111">
                <a:tc>
                  <a:txBody>
                    <a:bodyPr/>
                    <a:lstStyle/>
                    <a:p>
                      <a:r>
                        <a:rPr lang="en-US" sz="1200">
                          <a:solidFill>
                            <a:schemeClr val="bg2">
                              <a:lumMod val="25000"/>
                            </a:schemeClr>
                          </a:solidFill>
                          <a:latin typeface="Arial"/>
                          <a:cs typeface="Arial"/>
                        </a:rPr>
                        <a:t>Vaccination/Titer</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tc>
                  <a:txBody>
                    <a:bodyPr/>
                    <a:lstStyle/>
                    <a:p>
                      <a:r>
                        <a:rPr lang="en-US" sz="1200">
                          <a:solidFill>
                            <a:schemeClr val="bg2">
                              <a:lumMod val="25000"/>
                            </a:schemeClr>
                          </a:solidFill>
                          <a:latin typeface="Arial"/>
                          <a:cs typeface="Arial"/>
                        </a:rPr>
                        <a:t>2 per year, up to $50</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extLst>
                  <a:ext uri="{0D108BD9-81ED-4DB2-BD59-A6C34878D82A}">
                    <a16:rowId xmlns:a16="http://schemas.microsoft.com/office/drawing/2014/main" val="3713050725"/>
                  </a:ext>
                </a:extLst>
              </a:tr>
              <a:tr h="267111">
                <a:tc>
                  <a:txBody>
                    <a:bodyPr/>
                    <a:lstStyle/>
                    <a:p>
                      <a:r>
                        <a:rPr lang="en-US" sz="1200">
                          <a:solidFill>
                            <a:schemeClr val="bg2">
                              <a:lumMod val="25000"/>
                            </a:schemeClr>
                          </a:solidFill>
                          <a:latin typeface="Arial"/>
                          <a:cs typeface="Arial"/>
                        </a:rPr>
                        <a:t>Routine Bloodwork</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tc>
                  <a:txBody>
                    <a:bodyPr/>
                    <a:lstStyle/>
                    <a:p>
                      <a:r>
                        <a:rPr lang="en-US" sz="1200">
                          <a:solidFill>
                            <a:schemeClr val="bg2">
                              <a:lumMod val="25000"/>
                            </a:schemeClr>
                          </a:solidFill>
                          <a:latin typeface="Arial"/>
                          <a:cs typeface="Arial"/>
                        </a:rPr>
                        <a:t>1 per year, up to $100</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extLst>
                  <a:ext uri="{0D108BD9-81ED-4DB2-BD59-A6C34878D82A}">
                    <a16:rowId xmlns:a16="http://schemas.microsoft.com/office/drawing/2014/main" val="419313979"/>
                  </a:ext>
                </a:extLst>
              </a:tr>
              <a:tr h="267111">
                <a:tc>
                  <a:txBody>
                    <a:bodyPr/>
                    <a:lstStyle/>
                    <a:p>
                      <a:r>
                        <a:rPr lang="en-US" sz="1200">
                          <a:solidFill>
                            <a:schemeClr val="bg2">
                              <a:lumMod val="25000"/>
                            </a:schemeClr>
                          </a:solidFill>
                          <a:latin typeface="Arial"/>
                          <a:cs typeface="Arial"/>
                        </a:rPr>
                        <a:t>Fecal Test</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tc>
                  <a:txBody>
                    <a:bodyPr/>
                    <a:lstStyle/>
                    <a:p>
                      <a:r>
                        <a:rPr lang="en-US" sz="1200">
                          <a:solidFill>
                            <a:schemeClr val="bg2">
                              <a:lumMod val="25000"/>
                            </a:schemeClr>
                          </a:solidFill>
                          <a:latin typeface="Arial"/>
                          <a:cs typeface="Arial"/>
                        </a:rPr>
                        <a:t>1 per year, up to $50</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extLst>
                  <a:ext uri="{0D108BD9-81ED-4DB2-BD59-A6C34878D82A}">
                    <a16:rowId xmlns:a16="http://schemas.microsoft.com/office/drawing/2014/main" val="3957771476"/>
                  </a:ext>
                </a:extLst>
              </a:tr>
              <a:tr h="267111">
                <a:tc>
                  <a:txBody>
                    <a:bodyPr/>
                    <a:lstStyle/>
                    <a:p>
                      <a:r>
                        <a:rPr lang="en-US" sz="1200">
                          <a:solidFill>
                            <a:schemeClr val="bg2">
                              <a:lumMod val="25000"/>
                            </a:schemeClr>
                          </a:solidFill>
                          <a:latin typeface="Arial"/>
                          <a:cs typeface="Arial"/>
                        </a:rPr>
                        <a:t>Urinalysis</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tc>
                  <a:txBody>
                    <a:bodyPr/>
                    <a:lstStyle/>
                    <a:p>
                      <a:r>
                        <a:rPr lang="en-US" sz="1200">
                          <a:solidFill>
                            <a:schemeClr val="bg2">
                              <a:lumMod val="25000"/>
                            </a:schemeClr>
                          </a:solidFill>
                          <a:latin typeface="Arial"/>
                          <a:cs typeface="Arial"/>
                        </a:rPr>
                        <a:t>1 per year, up to $50</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extLst>
                  <a:ext uri="{0D108BD9-81ED-4DB2-BD59-A6C34878D82A}">
                    <a16:rowId xmlns:a16="http://schemas.microsoft.com/office/drawing/2014/main" val="3190216266"/>
                  </a:ext>
                </a:extLst>
              </a:tr>
              <a:tr h="267111">
                <a:tc>
                  <a:txBody>
                    <a:bodyPr/>
                    <a:lstStyle/>
                    <a:p>
                      <a:r>
                        <a:rPr lang="en-US" sz="1200">
                          <a:solidFill>
                            <a:schemeClr val="bg2">
                              <a:lumMod val="25000"/>
                            </a:schemeClr>
                          </a:solidFill>
                          <a:latin typeface="Arial"/>
                          <a:cs typeface="Arial"/>
                        </a:rPr>
                        <a:t>Preventatives</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tc>
                  <a:txBody>
                    <a:bodyPr/>
                    <a:lstStyle/>
                    <a:p>
                      <a:r>
                        <a:rPr lang="en-US" sz="1200">
                          <a:solidFill>
                            <a:schemeClr val="bg2">
                              <a:lumMod val="25000"/>
                            </a:schemeClr>
                          </a:solidFill>
                          <a:latin typeface="Arial"/>
                          <a:cs typeface="Arial"/>
                        </a:rPr>
                        <a:t>-</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extLst>
                  <a:ext uri="{0D108BD9-81ED-4DB2-BD59-A6C34878D82A}">
                    <a16:rowId xmlns:a16="http://schemas.microsoft.com/office/drawing/2014/main" val="2304978662"/>
                  </a:ext>
                </a:extLst>
              </a:tr>
              <a:tr h="267111">
                <a:tc>
                  <a:txBody>
                    <a:bodyPr/>
                    <a:lstStyle/>
                    <a:p>
                      <a:r>
                        <a:rPr lang="en-US" sz="1200">
                          <a:solidFill>
                            <a:schemeClr val="bg2">
                              <a:lumMod val="25000"/>
                            </a:schemeClr>
                          </a:solidFill>
                          <a:latin typeface="Arial"/>
                          <a:cs typeface="Arial"/>
                        </a:rPr>
                        <a:t>Dental Cleaning</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tc>
                  <a:txBody>
                    <a:bodyPr/>
                    <a:lstStyle/>
                    <a:p>
                      <a:r>
                        <a:rPr lang="en-US" sz="1200">
                          <a:solidFill>
                            <a:schemeClr val="bg2">
                              <a:lumMod val="25000"/>
                            </a:schemeClr>
                          </a:solidFill>
                          <a:latin typeface="Arial"/>
                          <a:cs typeface="Arial"/>
                        </a:rPr>
                        <a:t>-</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extLst>
                  <a:ext uri="{0D108BD9-81ED-4DB2-BD59-A6C34878D82A}">
                    <a16:rowId xmlns:a16="http://schemas.microsoft.com/office/drawing/2014/main" val="2677969986"/>
                  </a:ext>
                </a:extLst>
              </a:tr>
              <a:tr h="408129">
                <a:tc>
                  <a:txBody>
                    <a:bodyPr/>
                    <a:lstStyle/>
                    <a:p>
                      <a:r>
                        <a:rPr lang="en-US" sz="1200" b="1">
                          <a:solidFill>
                            <a:srgbClr val="51624B"/>
                          </a:solidFill>
                          <a:latin typeface="Arial"/>
                          <a:cs typeface="Arial"/>
                        </a:rPr>
                        <a:t>TOTAL ANNUAL BENEFITS</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rgbClr val="C0CCBB"/>
                    </a:solidFill>
                  </a:tcPr>
                </a:tc>
                <a:tc>
                  <a:txBody>
                    <a:bodyPr/>
                    <a:lstStyle/>
                    <a:p>
                      <a:r>
                        <a:rPr lang="en-US" sz="1200" b="1">
                          <a:solidFill>
                            <a:srgbClr val="51624B"/>
                          </a:solidFill>
                          <a:latin typeface="Arial" panose="020B0604020202020204" pitchFamily="34" charset="0"/>
                          <a:cs typeface="Arial" panose="020B0604020202020204" pitchFamily="34" charset="0"/>
                        </a:rPr>
                        <a:t>$300</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rgbClr val="C0CCBB"/>
                    </a:solidFill>
                  </a:tcPr>
                </a:tc>
                <a:extLst>
                  <a:ext uri="{0D108BD9-81ED-4DB2-BD59-A6C34878D82A}">
                    <a16:rowId xmlns:a16="http://schemas.microsoft.com/office/drawing/2014/main" val="1996451778"/>
                  </a:ext>
                </a:extLst>
              </a:tr>
            </a:tbl>
          </a:graphicData>
        </a:graphic>
      </p:graphicFrame>
      <p:graphicFrame>
        <p:nvGraphicFramePr>
          <p:cNvPr id="4" name="Table 3">
            <a:extLst>
              <a:ext uri="{FF2B5EF4-FFF2-40B4-BE49-F238E27FC236}">
                <a16:creationId xmlns:a16="http://schemas.microsoft.com/office/drawing/2014/main" id="{89DFA608-A977-52B2-15DE-B679CAF0BB9A}"/>
              </a:ext>
            </a:extLst>
          </p:cNvPr>
          <p:cNvGraphicFramePr>
            <a:graphicFrameLocks noGrp="1"/>
          </p:cNvGraphicFramePr>
          <p:nvPr/>
        </p:nvGraphicFramePr>
        <p:xfrm>
          <a:off x="6375365" y="2490326"/>
          <a:ext cx="4569171" cy="3224457"/>
        </p:xfrm>
        <a:graphic>
          <a:graphicData uri="http://schemas.openxmlformats.org/drawingml/2006/table">
            <a:tbl>
              <a:tblPr firstRow="1" bandRow="1">
                <a:tableStyleId>{5A111915-BE36-4E01-A7E5-04B1672EAD32}</a:tableStyleId>
              </a:tblPr>
              <a:tblGrid>
                <a:gridCol w="2558815">
                  <a:extLst>
                    <a:ext uri="{9D8B030D-6E8A-4147-A177-3AD203B41FA5}">
                      <a16:colId xmlns:a16="http://schemas.microsoft.com/office/drawing/2014/main" val="3654649588"/>
                    </a:ext>
                  </a:extLst>
                </a:gridCol>
                <a:gridCol w="2010356">
                  <a:extLst>
                    <a:ext uri="{9D8B030D-6E8A-4147-A177-3AD203B41FA5}">
                      <a16:colId xmlns:a16="http://schemas.microsoft.com/office/drawing/2014/main" val="1303075745"/>
                    </a:ext>
                  </a:extLst>
                </a:gridCol>
              </a:tblGrid>
              <a:tr h="89082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1200">
                          <a:solidFill>
                            <a:srgbClr val="FFFFFF"/>
                          </a:solidFill>
                          <a:latin typeface="Arial"/>
                          <a:cs typeface="Arial"/>
                        </a:rPr>
                        <a:t>PREMIUM</a:t>
                      </a:r>
                    </a:p>
                  </a:txBody>
                  <a:tcPr anchor="ctr">
                    <a:lnB w="12700" cap="flat" cmpd="sng" algn="ctr">
                      <a:solidFill>
                        <a:srgbClr val="C0CCBB"/>
                      </a:solidFill>
                      <a:prstDash val="solid"/>
                      <a:round/>
                      <a:headEnd type="none" w="med" len="med"/>
                      <a:tailEnd type="none" w="med" len="med"/>
                    </a:lnB>
                    <a:solidFill>
                      <a:srgbClr val="7D8978"/>
                    </a:solidFill>
                  </a:tcPr>
                </a:tc>
                <a:tc hMerge="1">
                  <a:txBody>
                    <a:bodyPr/>
                    <a:lstStyle/>
                    <a:p>
                      <a:endParaRPr lang="en-US" sz="11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74881461"/>
                  </a:ext>
                </a:extLst>
              </a:tr>
              <a:tr h="266028">
                <a:tc>
                  <a:txBody>
                    <a:bodyPr/>
                    <a:lstStyle/>
                    <a:p>
                      <a:r>
                        <a:rPr lang="en-US" sz="1200">
                          <a:solidFill>
                            <a:schemeClr val="bg2">
                              <a:lumMod val="25000"/>
                            </a:schemeClr>
                          </a:solidFill>
                          <a:latin typeface="Arial"/>
                          <a:cs typeface="Arial"/>
                        </a:rPr>
                        <a:t>Wellness Exam</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tc>
                  <a:txBody>
                    <a:bodyPr/>
                    <a:lstStyle/>
                    <a:p>
                      <a:r>
                        <a:rPr lang="en-US" sz="1200">
                          <a:solidFill>
                            <a:schemeClr val="bg2">
                              <a:lumMod val="25000"/>
                            </a:schemeClr>
                          </a:solidFill>
                          <a:latin typeface="Arial"/>
                          <a:cs typeface="Arial"/>
                        </a:rPr>
                        <a:t>2 per year, up to $100</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extLst>
                  <a:ext uri="{0D108BD9-81ED-4DB2-BD59-A6C34878D82A}">
                    <a16:rowId xmlns:a16="http://schemas.microsoft.com/office/drawing/2014/main" val="253381317"/>
                  </a:ext>
                </a:extLst>
              </a:tr>
              <a:tr h="266028">
                <a:tc>
                  <a:txBody>
                    <a:bodyPr/>
                    <a:lstStyle/>
                    <a:p>
                      <a:r>
                        <a:rPr lang="en-US" sz="1200">
                          <a:solidFill>
                            <a:schemeClr val="bg2">
                              <a:lumMod val="25000"/>
                            </a:schemeClr>
                          </a:solidFill>
                          <a:latin typeface="Arial"/>
                          <a:cs typeface="Arial"/>
                        </a:rPr>
                        <a:t>Vaccination/Titer</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tc>
                  <a:txBody>
                    <a:bodyPr/>
                    <a:lstStyle/>
                    <a:p>
                      <a:r>
                        <a:rPr lang="en-US" sz="1200">
                          <a:solidFill>
                            <a:schemeClr val="bg2">
                              <a:lumMod val="25000"/>
                            </a:schemeClr>
                          </a:solidFill>
                          <a:latin typeface="Arial"/>
                          <a:cs typeface="Arial"/>
                        </a:rPr>
                        <a:t>3 per year, up to $75</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extLst>
                  <a:ext uri="{0D108BD9-81ED-4DB2-BD59-A6C34878D82A}">
                    <a16:rowId xmlns:a16="http://schemas.microsoft.com/office/drawing/2014/main" val="3713050725"/>
                  </a:ext>
                </a:extLst>
              </a:tr>
              <a:tr h="266028">
                <a:tc>
                  <a:txBody>
                    <a:bodyPr/>
                    <a:lstStyle/>
                    <a:p>
                      <a:r>
                        <a:rPr lang="en-US" sz="1200">
                          <a:solidFill>
                            <a:schemeClr val="bg2">
                              <a:lumMod val="25000"/>
                            </a:schemeClr>
                          </a:solidFill>
                          <a:latin typeface="Arial"/>
                          <a:cs typeface="Arial"/>
                        </a:rPr>
                        <a:t>Routine Bloodwork</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tc>
                  <a:txBody>
                    <a:bodyPr/>
                    <a:lstStyle/>
                    <a:p>
                      <a:r>
                        <a:rPr lang="en-US" sz="1200">
                          <a:solidFill>
                            <a:schemeClr val="bg2">
                              <a:lumMod val="25000"/>
                            </a:schemeClr>
                          </a:solidFill>
                          <a:latin typeface="Arial"/>
                          <a:cs typeface="Arial"/>
                        </a:rPr>
                        <a:t>1 per year, up to $100</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extLst>
                  <a:ext uri="{0D108BD9-81ED-4DB2-BD59-A6C34878D82A}">
                    <a16:rowId xmlns:a16="http://schemas.microsoft.com/office/drawing/2014/main" val="419313979"/>
                  </a:ext>
                </a:extLst>
              </a:tr>
              <a:tr h="266028">
                <a:tc>
                  <a:txBody>
                    <a:bodyPr/>
                    <a:lstStyle/>
                    <a:p>
                      <a:r>
                        <a:rPr lang="en-US" sz="1200">
                          <a:solidFill>
                            <a:schemeClr val="bg2">
                              <a:lumMod val="25000"/>
                            </a:schemeClr>
                          </a:solidFill>
                          <a:latin typeface="Arial"/>
                          <a:cs typeface="Arial"/>
                        </a:rPr>
                        <a:t>Fecal Test</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tc>
                  <a:txBody>
                    <a:bodyPr/>
                    <a:lstStyle/>
                    <a:p>
                      <a:r>
                        <a:rPr lang="en-US" sz="1200">
                          <a:solidFill>
                            <a:schemeClr val="bg2">
                              <a:lumMod val="25000"/>
                            </a:schemeClr>
                          </a:solidFill>
                          <a:latin typeface="Arial"/>
                          <a:cs typeface="Arial"/>
                        </a:rPr>
                        <a:t>1 per year, up to $50</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extLst>
                  <a:ext uri="{0D108BD9-81ED-4DB2-BD59-A6C34878D82A}">
                    <a16:rowId xmlns:a16="http://schemas.microsoft.com/office/drawing/2014/main" val="3957771476"/>
                  </a:ext>
                </a:extLst>
              </a:tr>
              <a:tr h="266028">
                <a:tc>
                  <a:txBody>
                    <a:bodyPr/>
                    <a:lstStyle/>
                    <a:p>
                      <a:r>
                        <a:rPr lang="en-US" sz="1200">
                          <a:solidFill>
                            <a:schemeClr val="bg2">
                              <a:lumMod val="25000"/>
                            </a:schemeClr>
                          </a:solidFill>
                          <a:latin typeface="Arial"/>
                          <a:cs typeface="Arial"/>
                        </a:rPr>
                        <a:t>Urinalysis</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tc>
                  <a:txBody>
                    <a:bodyPr/>
                    <a:lstStyle/>
                    <a:p>
                      <a:r>
                        <a:rPr lang="en-US" sz="1200">
                          <a:solidFill>
                            <a:schemeClr val="bg2">
                              <a:lumMod val="25000"/>
                            </a:schemeClr>
                          </a:solidFill>
                          <a:latin typeface="Arial"/>
                          <a:cs typeface="Arial"/>
                        </a:rPr>
                        <a:t>1 per year, up to $50</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extLst>
                  <a:ext uri="{0D108BD9-81ED-4DB2-BD59-A6C34878D82A}">
                    <a16:rowId xmlns:a16="http://schemas.microsoft.com/office/drawing/2014/main" val="3190216266"/>
                  </a:ext>
                </a:extLst>
              </a:tr>
              <a:tr h="266028">
                <a:tc>
                  <a:txBody>
                    <a:bodyPr/>
                    <a:lstStyle/>
                    <a:p>
                      <a:r>
                        <a:rPr lang="en-US" sz="1200">
                          <a:solidFill>
                            <a:schemeClr val="bg2">
                              <a:lumMod val="25000"/>
                            </a:schemeClr>
                          </a:solidFill>
                          <a:latin typeface="Arial"/>
                          <a:cs typeface="Arial"/>
                        </a:rPr>
                        <a:t>Preventatives</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tc>
                  <a:txBody>
                    <a:bodyPr/>
                    <a:lstStyle/>
                    <a:p>
                      <a:r>
                        <a:rPr lang="en-US" sz="1200">
                          <a:solidFill>
                            <a:schemeClr val="bg2">
                              <a:lumMod val="25000"/>
                            </a:schemeClr>
                          </a:solidFill>
                          <a:latin typeface="Arial"/>
                          <a:cs typeface="Arial"/>
                        </a:rPr>
                        <a:t>$100</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extLst>
                  <a:ext uri="{0D108BD9-81ED-4DB2-BD59-A6C34878D82A}">
                    <a16:rowId xmlns:a16="http://schemas.microsoft.com/office/drawing/2014/main" val="2304978662"/>
                  </a:ext>
                </a:extLst>
              </a:tr>
              <a:tr h="266028">
                <a:tc>
                  <a:txBody>
                    <a:bodyPr/>
                    <a:lstStyle/>
                    <a:p>
                      <a:r>
                        <a:rPr lang="en-US" sz="1200">
                          <a:solidFill>
                            <a:schemeClr val="bg2">
                              <a:lumMod val="25000"/>
                            </a:schemeClr>
                          </a:solidFill>
                          <a:latin typeface="Arial"/>
                          <a:cs typeface="Arial"/>
                        </a:rPr>
                        <a:t>Dental Cleaning</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tc>
                  <a:txBody>
                    <a:bodyPr/>
                    <a:lstStyle/>
                    <a:p>
                      <a:r>
                        <a:rPr lang="en-US" sz="1200">
                          <a:solidFill>
                            <a:schemeClr val="bg2">
                              <a:lumMod val="25000"/>
                            </a:schemeClr>
                          </a:solidFill>
                          <a:latin typeface="Arial"/>
                          <a:cs typeface="Arial"/>
                        </a:rPr>
                        <a:t>$100</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chemeClr val="bg1"/>
                    </a:solidFill>
                  </a:tcPr>
                </a:tc>
                <a:extLst>
                  <a:ext uri="{0D108BD9-81ED-4DB2-BD59-A6C34878D82A}">
                    <a16:rowId xmlns:a16="http://schemas.microsoft.com/office/drawing/2014/main" val="2677969986"/>
                  </a:ext>
                </a:extLst>
              </a:tr>
              <a:tr h="413392">
                <a:tc>
                  <a:txBody>
                    <a:bodyPr/>
                    <a:lstStyle/>
                    <a:p>
                      <a:r>
                        <a:rPr lang="en-US" sz="1200" b="1">
                          <a:solidFill>
                            <a:srgbClr val="51624B"/>
                          </a:solidFill>
                          <a:latin typeface="Arial"/>
                          <a:cs typeface="Arial"/>
                        </a:rPr>
                        <a:t>TOTAL ANNUAL BENEFITS</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rgbClr val="C0CCBB"/>
                    </a:solidFill>
                  </a:tcPr>
                </a:tc>
                <a:tc>
                  <a:txBody>
                    <a:bodyPr/>
                    <a:lstStyle/>
                    <a:p>
                      <a:r>
                        <a:rPr lang="en-US" sz="1200" b="1">
                          <a:solidFill>
                            <a:srgbClr val="51624B"/>
                          </a:solidFill>
                          <a:latin typeface="Arial"/>
                          <a:cs typeface="Arial"/>
                        </a:rPr>
                        <a:t>$575</a:t>
                      </a:r>
                    </a:p>
                  </a:txBody>
                  <a:tcPr anchor="ctr">
                    <a:lnL w="12700" cap="flat" cmpd="sng" algn="ctr">
                      <a:solidFill>
                        <a:srgbClr val="C0CCBB"/>
                      </a:solidFill>
                      <a:prstDash val="solid"/>
                      <a:round/>
                      <a:headEnd type="none" w="med" len="med"/>
                      <a:tailEnd type="none" w="med" len="med"/>
                    </a:lnL>
                    <a:lnR w="12700" cap="flat" cmpd="sng" algn="ctr">
                      <a:solidFill>
                        <a:srgbClr val="C0CCBB"/>
                      </a:solidFill>
                      <a:prstDash val="solid"/>
                      <a:round/>
                      <a:headEnd type="none" w="med" len="med"/>
                      <a:tailEnd type="none" w="med" len="med"/>
                    </a:lnR>
                    <a:lnT w="12700" cap="flat" cmpd="sng" algn="ctr">
                      <a:solidFill>
                        <a:srgbClr val="C0CCBB"/>
                      </a:solidFill>
                      <a:prstDash val="solid"/>
                      <a:round/>
                      <a:headEnd type="none" w="med" len="med"/>
                      <a:tailEnd type="none" w="med" len="med"/>
                    </a:lnT>
                    <a:lnB w="12700" cap="flat" cmpd="sng" algn="ctr">
                      <a:solidFill>
                        <a:srgbClr val="C0CCBB"/>
                      </a:solidFill>
                      <a:prstDash val="solid"/>
                      <a:round/>
                      <a:headEnd type="none" w="med" len="med"/>
                      <a:tailEnd type="none" w="med" len="med"/>
                    </a:lnB>
                    <a:solidFill>
                      <a:srgbClr val="C0CCBB"/>
                    </a:solidFill>
                  </a:tcPr>
                </a:tc>
                <a:extLst>
                  <a:ext uri="{0D108BD9-81ED-4DB2-BD59-A6C34878D82A}">
                    <a16:rowId xmlns:a16="http://schemas.microsoft.com/office/drawing/2014/main" val="1996451778"/>
                  </a:ext>
                </a:extLst>
              </a:tr>
            </a:tbl>
          </a:graphicData>
        </a:graphic>
      </p:graphicFrame>
      <p:pic>
        <p:nvPicPr>
          <p:cNvPr id="5" name="Picture 4">
            <a:extLst>
              <a:ext uri="{FF2B5EF4-FFF2-40B4-BE49-F238E27FC236}">
                <a16:creationId xmlns:a16="http://schemas.microsoft.com/office/drawing/2014/main" id="{18587E02-3197-3F3B-6407-355C068647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725" y="6355640"/>
            <a:ext cx="880138" cy="347319"/>
          </a:xfrm>
          <a:prstGeom prst="rect">
            <a:avLst/>
          </a:prstGeom>
        </p:spPr>
      </p:pic>
      <p:sp>
        <p:nvSpPr>
          <p:cNvPr id="12" name="TextBox 11">
            <a:extLst>
              <a:ext uri="{FF2B5EF4-FFF2-40B4-BE49-F238E27FC236}">
                <a16:creationId xmlns:a16="http://schemas.microsoft.com/office/drawing/2014/main" id="{5731990D-9CA7-676A-EA8A-A465F6B97358}"/>
              </a:ext>
            </a:extLst>
          </p:cNvPr>
          <p:cNvSpPr txBox="1"/>
          <p:nvPr/>
        </p:nvSpPr>
        <p:spPr>
          <a:xfrm>
            <a:off x="10314722" y="102637"/>
            <a:ext cx="1586204"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1200">
                <a:solidFill>
                  <a:schemeClr val="bg1">
                    <a:lumMod val="85000"/>
                  </a:schemeClr>
                </a:solidFill>
              </a:rPr>
              <a:t>WISHBONE</a:t>
            </a:r>
          </a:p>
        </p:txBody>
      </p:sp>
      <p:cxnSp>
        <p:nvCxnSpPr>
          <p:cNvPr id="15" name="Straight Connector 14">
            <a:extLst>
              <a:ext uri="{FF2B5EF4-FFF2-40B4-BE49-F238E27FC236}">
                <a16:creationId xmlns:a16="http://schemas.microsoft.com/office/drawing/2014/main" id="{5D8F74EF-8077-30BC-FC86-6E5B58FA48B0}"/>
              </a:ext>
            </a:extLst>
          </p:cNvPr>
          <p:cNvCxnSpPr>
            <a:cxnSpLocks/>
            <a:stCxn id="20" idx="6"/>
            <a:endCxn id="21" idx="2"/>
          </p:cNvCxnSpPr>
          <p:nvPr/>
        </p:nvCxnSpPr>
        <p:spPr>
          <a:xfrm>
            <a:off x="10352602" y="532091"/>
            <a:ext cx="147337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D462EFC-4C4E-93D3-C88F-65289D860235}"/>
              </a:ext>
            </a:extLst>
          </p:cNvPr>
          <p:cNvSpPr/>
          <p:nvPr/>
        </p:nvSpPr>
        <p:spPr>
          <a:xfrm>
            <a:off x="10490120" y="431979"/>
            <a:ext cx="197132" cy="200224"/>
          </a:xfrm>
          <a:prstGeom prst="ellipse">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51EB11D-C11D-2F18-97CC-1418E9596C17}"/>
              </a:ext>
            </a:extLst>
          </p:cNvPr>
          <p:cNvSpPr/>
          <p:nvPr/>
        </p:nvSpPr>
        <p:spPr>
          <a:xfrm>
            <a:off x="10823854" y="435839"/>
            <a:ext cx="197132" cy="200224"/>
          </a:xfrm>
          <a:prstGeom prst="ellipse">
            <a:avLst/>
          </a:prstGeom>
          <a:solidFill>
            <a:schemeClr val="bg1">
              <a:lumMod val="8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0430963-2B12-414F-16B7-D9A8B17D2D90}"/>
              </a:ext>
            </a:extLst>
          </p:cNvPr>
          <p:cNvSpPr/>
          <p:nvPr/>
        </p:nvSpPr>
        <p:spPr>
          <a:xfrm>
            <a:off x="11158504" y="435839"/>
            <a:ext cx="197132" cy="200224"/>
          </a:xfrm>
          <a:prstGeom prst="ellipse">
            <a:avLst/>
          </a:prstGeom>
          <a:solidFill>
            <a:schemeClr val="bg1">
              <a:lumMod val="8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99158C4-A58D-9E60-A602-F2257B9AEA5D}"/>
              </a:ext>
            </a:extLst>
          </p:cNvPr>
          <p:cNvSpPr/>
          <p:nvPr/>
        </p:nvSpPr>
        <p:spPr>
          <a:xfrm>
            <a:off x="11492238" y="435133"/>
            <a:ext cx="197132" cy="200224"/>
          </a:xfrm>
          <a:prstGeom prst="ellipse">
            <a:avLst/>
          </a:prstGeom>
          <a:solidFill>
            <a:schemeClr val="bg1">
              <a:lumMod val="8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B65EB0A-99B9-6060-44B3-D51C2E04D91A}"/>
              </a:ext>
            </a:extLst>
          </p:cNvPr>
          <p:cNvSpPr/>
          <p:nvPr/>
        </p:nvSpPr>
        <p:spPr>
          <a:xfrm>
            <a:off x="10155470" y="431979"/>
            <a:ext cx="197132" cy="200224"/>
          </a:xfrm>
          <a:prstGeom prst="ellipse">
            <a:avLst/>
          </a:prstGeom>
          <a:solidFill>
            <a:schemeClr val="bg1">
              <a:lumMod val="8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64158EA-BCA8-1065-0667-43C1CE219418}"/>
              </a:ext>
            </a:extLst>
          </p:cNvPr>
          <p:cNvSpPr/>
          <p:nvPr/>
        </p:nvSpPr>
        <p:spPr>
          <a:xfrm>
            <a:off x="11825972" y="431979"/>
            <a:ext cx="197132" cy="200224"/>
          </a:xfrm>
          <a:prstGeom prst="ellipse">
            <a:avLst/>
          </a:prstGeom>
          <a:solidFill>
            <a:schemeClr val="bg1">
              <a:lumMod val="8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122CFE2-ED88-F825-C0AD-782192123FBA}"/>
              </a:ext>
            </a:extLst>
          </p:cNvPr>
          <p:cNvSpPr/>
          <p:nvPr/>
        </p:nvSpPr>
        <p:spPr>
          <a:xfrm>
            <a:off x="6856915" y="6224587"/>
            <a:ext cx="5084714" cy="646330"/>
          </a:xfrm>
          <a:prstGeom prst="rect">
            <a:avLst/>
          </a:prstGeom>
        </p:spPr>
        <p:txBody>
          <a:bodyPr wrap="square" lIns="0" tIns="0" rIns="0" bIns="0" anchor="ctr" anchorCtr="0">
            <a:noAutofit/>
          </a:bodyPr>
          <a:lstStyle/>
          <a:p>
            <a:pPr algn="r"/>
            <a:r>
              <a:rPr lang="en-US" sz="1200" dirty="0">
                <a:solidFill>
                  <a:schemeClr val="bg1">
                    <a:lumMod val="75000"/>
                  </a:schemeClr>
                </a:solidFill>
                <a:latin typeface="Arial" panose="020B0604020202020204" pitchFamily="34" charset="0"/>
                <a:cs typeface="Arial" panose="020B0604020202020204" pitchFamily="34" charset="0"/>
              </a:rPr>
              <a:t>Pet Benefit Solutions | </a:t>
            </a:r>
            <a:r>
              <a:rPr lang="en-US" sz="1200" dirty="0" err="1">
                <a:solidFill>
                  <a:schemeClr val="bg1">
                    <a:lumMod val="75000"/>
                  </a:schemeClr>
                </a:solidFill>
                <a:latin typeface="Arial" panose="020B0604020202020204" pitchFamily="34" charset="0"/>
                <a:cs typeface="Arial" panose="020B0604020202020204" pitchFamily="34" charset="0"/>
              </a:rPr>
              <a:t>www.petbenefits.com</a:t>
            </a:r>
            <a:endParaRPr lang="en-US" sz="12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9337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EABB25-544F-9B2D-7EAA-3B1288944701}"/>
              </a:ext>
            </a:extLst>
          </p:cNvPr>
          <p:cNvSpPr txBox="1">
            <a:spLocks/>
          </p:cNvSpPr>
          <p:nvPr/>
        </p:nvSpPr>
        <p:spPr>
          <a:xfrm>
            <a:off x="521494" y="680358"/>
            <a:ext cx="11149012" cy="1590675"/>
          </a:xfrm>
          <a:prstGeom prst="rect">
            <a:avLst/>
          </a:prstGeom>
        </p:spPr>
        <p:txBody>
          <a:bodyPr lIns="91440" tIns="45720" rIns="91440" bIns="45720" anchor="ctr"/>
          <a:lstStyle>
            <a:lvl1pPr algn="ctr" defTabSz="914400" rtl="0" eaLnBrk="1" latinLnBrk="0" hangingPunct="1">
              <a:lnSpc>
                <a:spcPct val="80000"/>
              </a:lnSpc>
              <a:spcBef>
                <a:spcPct val="0"/>
              </a:spcBef>
              <a:buNone/>
              <a:defRPr lang="en-US" sz="3200" b="1" kern="1200" dirty="0">
                <a:solidFill>
                  <a:schemeClr val="bg1"/>
                </a:solidFill>
                <a:latin typeface="Arial" panose="020B0604020202020204" pitchFamily="34" charset="0"/>
                <a:ea typeface="+mj-ea"/>
                <a:cs typeface="Arial" panose="020B0604020202020204" pitchFamily="34" charset="0"/>
              </a:defRPr>
            </a:lvl1pPr>
          </a:lstStyle>
          <a:p>
            <a:pPr fontAlgn="auto">
              <a:spcAft>
                <a:spcPts val="0"/>
              </a:spcAft>
            </a:pPr>
            <a:r>
              <a:rPr lang="en-US" dirty="0">
                <a:solidFill>
                  <a:srgbClr val="573962"/>
                </a:solidFill>
                <a:latin typeface="Arial"/>
                <a:cs typeface="Arial"/>
              </a:rPr>
              <a:t>WISHBONE IS THERE</a:t>
            </a:r>
          </a:p>
          <a:p>
            <a:pPr fontAlgn="auto">
              <a:spcAft>
                <a:spcPts val="0"/>
              </a:spcAft>
            </a:pPr>
            <a:r>
              <a:rPr lang="en-US" b="0" dirty="0">
                <a:solidFill>
                  <a:srgbClr val="573962"/>
                </a:solidFill>
                <a:latin typeface="Arial"/>
                <a:cs typeface="Arial"/>
              </a:rPr>
              <a:t>FOR YOU AND YOUR PETS</a:t>
            </a:r>
            <a:endParaRPr lang="en-US" b="0" dirty="0"/>
          </a:p>
        </p:txBody>
      </p:sp>
      <p:sp>
        <p:nvSpPr>
          <p:cNvPr id="22" name="Rectangle 21">
            <a:extLst>
              <a:ext uri="{FF2B5EF4-FFF2-40B4-BE49-F238E27FC236}">
                <a16:creationId xmlns:a16="http://schemas.microsoft.com/office/drawing/2014/main" id="{F8C4239A-FD5C-5D64-A051-CBFD2EDEDE15}"/>
              </a:ext>
            </a:extLst>
          </p:cNvPr>
          <p:cNvSpPr/>
          <p:nvPr/>
        </p:nvSpPr>
        <p:spPr>
          <a:xfrm>
            <a:off x="6856915" y="6224587"/>
            <a:ext cx="5084714" cy="646330"/>
          </a:xfrm>
          <a:prstGeom prst="rect">
            <a:avLst/>
          </a:prstGeom>
        </p:spPr>
        <p:txBody>
          <a:bodyPr wrap="square" lIns="0" tIns="0" rIns="0" bIns="0" anchor="ctr" anchorCtr="0">
            <a:noAutofit/>
          </a:bodyPr>
          <a:lstStyle/>
          <a:p>
            <a:pPr algn="r"/>
            <a:r>
              <a:rPr lang="en-US" sz="1200" dirty="0">
                <a:solidFill>
                  <a:schemeClr val="bg1">
                    <a:lumMod val="75000"/>
                  </a:schemeClr>
                </a:solidFill>
                <a:latin typeface="Arial" panose="020B0604020202020204" pitchFamily="34" charset="0"/>
                <a:cs typeface="Arial" panose="020B0604020202020204" pitchFamily="34" charset="0"/>
              </a:rPr>
              <a:t>Pet Benefit Solutions | </a:t>
            </a:r>
            <a:r>
              <a:rPr lang="en-US" sz="1200" dirty="0" err="1">
                <a:solidFill>
                  <a:schemeClr val="bg1">
                    <a:lumMod val="75000"/>
                  </a:schemeClr>
                </a:solidFill>
                <a:latin typeface="Arial" panose="020B0604020202020204" pitchFamily="34" charset="0"/>
                <a:cs typeface="Arial" panose="020B0604020202020204" pitchFamily="34" charset="0"/>
              </a:rPr>
              <a:t>www.petbenefits.com</a:t>
            </a:r>
            <a:endParaRPr lang="en-US" sz="1200" dirty="0">
              <a:solidFill>
                <a:schemeClr val="bg1">
                  <a:lumMod val="75000"/>
                </a:schemeClr>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D749B0C2-D9F3-FED8-A959-8DA731FD5C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725" y="6355640"/>
            <a:ext cx="880138" cy="347319"/>
          </a:xfrm>
          <a:prstGeom prst="rect">
            <a:avLst/>
          </a:prstGeom>
        </p:spPr>
      </p:pic>
      <p:pic>
        <p:nvPicPr>
          <p:cNvPr id="6" name="Picture 5">
            <a:extLst>
              <a:ext uri="{FF2B5EF4-FFF2-40B4-BE49-F238E27FC236}">
                <a16:creationId xmlns:a16="http://schemas.microsoft.com/office/drawing/2014/main" id="{59A161C5-E06A-09CD-1EF4-0DBA40297B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3070" y="2198352"/>
            <a:ext cx="10585860" cy="3015342"/>
          </a:xfrm>
          <a:prstGeom prst="rect">
            <a:avLst/>
          </a:prstGeom>
        </p:spPr>
      </p:pic>
      <p:pic>
        <p:nvPicPr>
          <p:cNvPr id="2" name="Picture 1" descr="A picture containing text, clipart, gear&#10;&#10;Description automatically generated">
            <a:extLst>
              <a:ext uri="{FF2B5EF4-FFF2-40B4-BE49-F238E27FC236}">
                <a16:creationId xmlns:a16="http://schemas.microsoft.com/office/drawing/2014/main" id="{7083BA52-AB2A-09BE-64DB-0A49012736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30524" y="5377864"/>
            <a:ext cx="1730952" cy="311117"/>
          </a:xfrm>
          <a:prstGeom prst="rect">
            <a:avLst/>
          </a:prstGeom>
        </p:spPr>
      </p:pic>
    </p:spTree>
    <p:extLst>
      <p:ext uri="{BB962C8B-B14F-4D97-AF65-F5344CB8AC3E}">
        <p14:creationId xmlns:p14="http://schemas.microsoft.com/office/powerpoint/2010/main" val="3366263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A30449-5E17-DBDA-6D8F-B382ECA2E3AB}"/>
              </a:ext>
            </a:extLst>
          </p:cNvPr>
          <p:cNvSpPr/>
          <p:nvPr/>
        </p:nvSpPr>
        <p:spPr>
          <a:xfrm>
            <a:off x="6176681" y="2354266"/>
            <a:ext cx="4497611" cy="3230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69BB6F-E9F6-BE94-965C-410D3C0D93C8}"/>
              </a:ext>
            </a:extLst>
          </p:cNvPr>
          <p:cNvSpPr/>
          <p:nvPr/>
        </p:nvSpPr>
        <p:spPr>
          <a:xfrm>
            <a:off x="1317812" y="2354266"/>
            <a:ext cx="4497611" cy="3230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2">
            <a:extLst>
              <a:ext uri="{FF2B5EF4-FFF2-40B4-BE49-F238E27FC236}">
                <a16:creationId xmlns:a16="http://schemas.microsoft.com/office/drawing/2014/main" id="{9A56EE66-EDFC-3C78-2410-C20AF0E10A55}"/>
              </a:ext>
            </a:extLst>
          </p:cNvPr>
          <p:cNvSpPr txBox="1">
            <a:spLocks/>
          </p:cNvSpPr>
          <p:nvPr/>
        </p:nvSpPr>
        <p:spPr>
          <a:xfrm>
            <a:off x="520700" y="227827"/>
            <a:ext cx="11150600" cy="1590675"/>
          </a:xfrm>
          <a:prstGeom prst="rect">
            <a:avLst/>
          </a:prstGeom>
        </p:spPr>
        <p:txBody>
          <a:bodyPr vert="horz" lIns="0" tIns="0" rIns="0" bIns="0" rtlCol="0" anchor="ctr" anchorCtr="0">
            <a:noAutofit/>
          </a:bodyPr>
          <a:lstStyle>
            <a:lvl1pPr algn="ctr" defTabSz="914400" rtl="0" eaLnBrk="1" latinLnBrk="0" hangingPunct="1">
              <a:lnSpc>
                <a:spcPct val="80000"/>
              </a:lnSpc>
              <a:spcBef>
                <a:spcPct val="0"/>
              </a:spcBef>
              <a:buNone/>
              <a:defRPr lang="en-US" sz="3200" b="1" kern="1200" dirty="0">
                <a:solidFill>
                  <a:schemeClr val="bg1"/>
                </a:solidFill>
                <a:latin typeface="Arial" panose="020B0604020202020204" pitchFamily="34" charset="0"/>
                <a:ea typeface="+mj-ea"/>
                <a:cs typeface="Arial" panose="020B0604020202020204" pitchFamily="34" charset="0"/>
              </a:defRPr>
            </a:lvl1pPr>
          </a:lstStyle>
          <a:p>
            <a:r>
              <a:rPr lang="en-US">
                <a:solidFill>
                  <a:srgbClr val="573962"/>
                </a:solidFill>
                <a:latin typeface="Arial"/>
                <a:cs typeface="Arial"/>
              </a:rPr>
              <a:t>HOW TO MAXIMIZE YOUR SAVINGS</a:t>
            </a:r>
            <a:endParaRPr lang="en-US">
              <a:solidFill>
                <a:srgbClr val="573962"/>
              </a:solidFill>
            </a:endParaRPr>
          </a:p>
        </p:txBody>
      </p:sp>
      <p:sp>
        <p:nvSpPr>
          <p:cNvPr id="14" name="Rectangle 13">
            <a:extLst>
              <a:ext uri="{FF2B5EF4-FFF2-40B4-BE49-F238E27FC236}">
                <a16:creationId xmlns:a16="http://schemas.microsoft.com/office/drawing/2014/main" id="{1EF4114D-0BEA-7E22-74C3-0BDC39B4F439}"/>
              </a:ext>
            </a:extLst>
          </p:cNvPr>
          <p:cNvSpPr/>
          <p:nvPr/>
        </p:nvSpPr>
        <p:spPr>
          <a:xfrm>
            <a:off x="6165795" y="5535254"/>
            <a:ext cx="4497611" cy="98327"/>
          </a:xfrm>
          <a:prstGeom prst="rect">
            <a:avLst/>
          </a:prstGeom>
          <a:solidFill>
            <a:srgbClr val="F0D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5" name="Rectangle 14">
            <a:extLst>
              <a:ext uri="{FF2B5EF4-FFF2-40B4-BE49-F238E27FC236}">
                <a16:creationId xmlns:a16="http://schemas.microsoft.com/office/drawing/2014/main" id="{3C4B95BE-9785-E0AB-F11A-7D2F739A2A2A}"/>
              </a:ext>
            </a:extLst>
          </p:cNvPr>
          <p:cNvSpPr/>
          <p:nvPr/>
        </p:nvSpPr>
        <p:spPr>
          <a:xfrm>
            <a:off x="1317812" y="5535256"/>
            <a:ext cx="4497611" cy="98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16" name="Picture 15">
            <a:extLst>
              <a:ext uri="{FF2B5EF4-FFF2-40B4-BE49-F238E27FC236}">
                <a16:creationId xmlns:a16="http://schemas.microsoft.com/office/drawing/2014/main" id="{565D0F50-AE4F-1565-6EA2-4DF5D7A49F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3698" y="2859745"/>
            <a:ext cx="3525837" cy="565409"/>
          </a:xfrm>
          <a:prstGeom prst="rect">
            <a:avLst/>
          </a:prstGeom>
        </p:spPr>
      </p:pic>
      <p:pic>
        <p:nvPicPr>
          <p:cNvPr id="17" name="Picture 16">
            <a:extLst>
              <a:ext uri="{FF2B5EF4-FFF2-40B4-BE49-F238E27FC236}">
                <a16:creationId xmlns:a16="http://schemas.microsoft.com/office/drawing/2014/main" id="{9FE0CF4D-540B-256B-3A1E-22023ED118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725" y="6355640"/>
            <a:ext cx="880138" cy="347319"/>
          </a:xfrm>
          <a:prstGeom prst="rect">
            <a:avLst/>
          </a:prstGeom>
        </p:spPr>
      </p:pic>
      <p:pic>
        <p:nvPicPr>
          <p:cNvPr id="18" name="Picture 17" descr="A picture containing text, clipart, gear&#10;&#10;Description automatically generated">
            <a:extLst>
              <a:ext uri="{FF2B5EF4-FFF2-40B4-BE49-F238E27FC236}">
                <a16:creationId xmlns:a16="http://schemas.microsoft.com/office/drawing/2014/main" id="{E11465AD-01C4-8F20-B9EB-7C21B14AA9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3488" y="2823851"/>
            <a:ext cx="2563994" cy="460845"/>
          </a:xfrm>
          <a:prstGeom prst="rect">
            <a:avLst/>
          </a:prstGeom>
        </p:spPr>
      </p:pic>
      <p:sp>
        <p:nvSpPr>
          <p:cNvPr id="20" name="Text Placeholder 7">
            <a:extLst>
              <a:ext uri="{FF2B5EF4-FFF2-40B4-BE49-F238E27FC236}">
                <a16:creationId xmlns:a16="http://schemas.microsoft.com/office/drawing/2014/main" id="{7EBA1EA0-BD2F-E6FE-E2A2-765704859651}"/>
              </a:ext>
            </a:extLst>
          </p:cNvPr>
          <p:cNvSpPr txBox="1">
            <a:spLocks/>
          </p:cNvSpPr>
          <p:nvPr/>
        </p:nvSpPr>
        <p:spPr>
          <a:xfrm>
            <a:off x="1560754" y="3876855"/>
            <a:ext cx="4011723" cy="1368250"/>
          </a:xfrm>
          <a:prstGeom prst="rect">
            <a:avLst/>
          </a:prstGeom>
        </p:spPr>
        <p:txBody>
          <a:bodyPr vert="horz" lIns="0" tIns="0" rIns="0" bIns="0" rtlCol="0" anchor="t">
            <a:normAutofit/>
          </a:bodyPr>
          <a:lstStyle>
            <a:lvl1pPr marL="0" indent="0" algn="ctr" defTabSz="914400" rtl="0" eaLnBrk="1" latinLnBrk="0" hangingPunct="1">
              <a:lnSpc>
                <a:spcPct val="90000"/>
              </a:lnSpc>
              <a:spcBef>
                <a:spcPts val="1000"/>
              </a:spcBef>
              <a:buClr>
                <a:schemeClr val="accent2"/>
              </a:buClr>
              <a:buFont typeface="Wingdings" panose="05000000000000000000" pitchFamily="2" charset="2"/>
              <a:buNone/>
              <a:defRPr lang="en-US" sz="2200" i="1" kern="120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i="0">
                <a:solidFill>
                  <a:schemeClr val="tx2">
                    <a:lumMod val="90000"/>
                    <a:lumOff val="10000"/>
                  </a:schemeClr>
                </a:solidFill>
                <a:latin typeface="Arial"/>
                <a:cs typeface="Arial"/>
              </a:rPr>
              <a:t>Save on vet care for all your pets, even older pets and pets with pre-existing conditions</a:t>
            </a:r>
          </a:p>
          <a:p>
            <a:pPr fontAlgn="auto">
              <a:lnSpc>
                <a:spcPct val="100000"/>
              </a:lnSpc>
              <a:spcBef>
                <a:spcPts val="0"/>
              </a:spcBef>
              <a:spcAft>
                <a:spcPts val="0"/>
              </a:spcAft>
            </a:pPr>
            <a:endParaRPr lang="en-US" sz="1400" i="0">
              <a:solidFill>
                <a:schemeClr val="tx2">
                  <a:lumMod val="90000"/>
                  <a:lumOff val="10000"/>
                </a:schemeClr>
              </a:solidFill>
            </a:endParaRPr>
          </a:p>
          <a:p>
            <a:pPr>
              <a:lnSpc>
                <a:spcPct val="100000"/>
              </a:lnSpc>
              <a:spcBef>
                <a:spcPts val="0"/>
              </a:spcBef>
            </a:pPr>
            <a:r>
              <a:rPr lang="en-US" sz="1400" i="0">
                <a:solidFill>
                  <a:schemeClr val="tx2">
                    <a:lumMod val="90000"/>
                    <a:lumOff val="10000"/>
                  </a:schemeClr>
                </a:solidFill>
                <a:latin typeface="Arial"/>
                <a:cs typeface="Arial"/>
              </a:rPr>
              <a:t>Lower pet care costs with discounts on pet care products and services you're using every day</a:t>
            </a:r>
            <a:endParaRPr lang="en-US" sz="1400" i="0">
              <a:solidFill>
                <a:schemeClr val="tx2">
                  <a:lumMod val="90000"/>
                  <a:lumOff val="10000"/>
                </a:schemeClr>
              </a:solidFill>
            </a:endParaRPr>
          </a:p>
        </p:txBody>
      </p:sp>
      <p:sp>
        <p:nvSpPr>
          <p:cNvPr id="23" name="Text Placeholder 7">
            <a:extLst>
              <a:ext uri="{FF2B5EF4-FFF2-40B4-BE49-F238E27FC236}">
                <a16:creationId xmlns:a16="http://schemas.microsoft.com/office/drawing/2014/main" id="{E8948113-523A-128D-5E59-5EFA6A726D40}"/>
              </a:ext>
            </a:extLst>
          </p:cNvPr>
          <p:cNvSpPr txBox="1">
            <a:spLocks/>
          </p:cNvSpPr>
          <p:nvPr/>
        </p:nvSpPr>
        <p:spPr>
          <a:xfrm>
            <a:off x="6607875" y="3682924"/>
            <a:ext cx="3678764" cy="1570894"/>
          </a:xfrm>
          <a:prstGeom prst="rect">
            <a:avLst/>
          </a:prstGeom>
        </p:spPr>
        <p:txBody>
          <a:bodyPr vert="horz" lIns="0" tIns="0" rIns="0" bIns="0" rtlCol="0" anchor="t">
            <a:normAutofit/>
          </a:bodyPr>
          <a:lstStyle>
            <a:lvl1pPr marL="0" indent="0" algn="ctr" defTabSz="914400" rtl="0" eaLnBrk="1" latinLnBrk="0" hangingPunct="1">
              <a:lnSpc>
                <a:spcPct val="90000"/>
              </a:lnSpc>
              <a:spcBef>
                <a:spcPts val="1000"/>
              </a:spcBef>
              <a:buClr>
                <a:schemeClr val="accent2"/>
              </a:buClr>
              <a:buFont typeface="Wingdings" panose="05000000000000000000" pitchFamily="2" charset="2"/>
              <a:buNone/>
              <a:defRPr lang="en-US" sz="2200" i="1" kern="120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i="0">
                <a:solidFill>
                  <a:schemeClr val="tx2">
                    <a:lumMod val="90000"/>
                    <a:lumOff val="10000"/>
                  </a:schemeClr>
                </a:solidFill>
                <a:latin typeface="Arial"/>
                <a:cs typeface="Arial"/>
              </a:rPr>
              <a:t>Get peace of mind in case of accidents or illnesses. Visit any licensed U.S. vet, but save more when you visit an in-network vet</a:t>
            </a:r>
            <a:endParaRPr lang="en-US">
              <a:solidFill>
                <a:schemeClr val="tx2">
                  <a:lumMod val="90000"/>
                  <a:lumOff val="10000"/>
                </a:schemeClr>
              </a:solidFill>
            </a:endParaRPr>
          </a:p>
          <a:p>
            <a:pPr>
              <a:lnSpc>
                <a:spcPct val="100000"/>
              </a:lnSpc>
              <a:spcBef>
                <a:spcPts val="0"/>
              </a:spcBef>
            </a:pPr>
            <a:endParaRPr lang="en-US" sz="1400" i="0">
              <a:solidFill>
                <a:schemeClr val="tx2">
                  <a:lumMod val="90000"/>
                  <a:lumOff val="10000"/>
                </a:schemeClr>
              </a:solidFill>
              <a:latin typeface="Arial"/>
              <a:cs typeface="Arial"/>
            </a:endParaRPr>
          </a:p>
          <a:p>
            <a:pPr>
              <a:lnSpc>
                <a:spcPct val="100000"/>
              </a:lnSpc>
              <a:spcBef>
                <a:spcPts val="0"/>
              </a:spcBef>
            </a:pPr>
            <a:r>
              <a:rPr lang="en-US" sz="1400" i="0">
                <a:solidFill>
                  <a:schemeClr val="tx2">
                    <a:lumMod val="90000"/>
                    <a:lumOff val="10000"/>
                  </a:schemeClr>
                </a:solidFill>
                <a:latin typeface="Arial"/>
                <a:cs typeface="Arial"/>
              </a:rPr>
              <a:t>Enroll in a wellness plan to save on routine pet care like annual visits and vaccinations</a:t>
            </a:r>
            <a:endParaRPr lang="en-US">
              <a:solidFill>
                <a:schemeClr val="tx2">
                  <a:lumMod val="90000"/>
                  <a:lumOff val="10000"/>
                </a:schemeClr>
              </a:solidFill>
            </a:endParaRPr>
          </a:p>
          <a:p>
            <a:pPr fontAlgn="auto">
              <a:lnSpc>
                <a:spcPct val="100000"/>
              </a:lnSpc>
              <a:spcBef>
                <a:spcPts val="0"/>
              </a:spcBef>
              <a:spcAft>
                <a:spcPts val="0"/>
              </a:spcAft>
            </a:pPr>
            <a:endParaRPr lang="en-US" sz="1400" i="0">
              <a:solidFill>
                <a:schemeClr val="tx2">
                  <a:lumMod val="90000"/>
                  <a:lumOff val="10000"/>
                </a:schemeClr>
              </a:solidFill>
            </a:endParaRPr>
          </a:p>
        </p:txBody>
      </p:sp>
      <p:sp>
        <p:nvSpPr>
          <p:cNvPr id="24" name="Text Placeholder 3">
            <a:extLst>
              <a:ext uri="{FF2B5EF4-FFF2-40B4-BE49-F238E27FC236}">
                <a16:creationId xmlns:a16="http://schemas.microsoft.com/office/drawing/2014/main" id="{BD110137-5221-34CC-8C4B-B6A30D64D682}"/>
              </a:ext>
            </a:extLst>
          </p:cNvPr>
          <p:cNvSpPr txBox="1">
            <a:spLocks/>
          </p:cNvSpPr>
          <p:nvPr/>
        </p:nvSpPr>
        <p:spPr>
          <a:xfrm>
            <a:off x="435126" y="1803565"/>
            <a:ext cx="11321747" cy="34731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Clr>
                <a:srgbClr val="7D8978"/>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7D8978"/>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7D8978"/>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b="1">
                <a:solidFill>
                  <a:schemeClr val="accent5"/>
                </a:solidFill>
                <a:latin typeface="Arial"/>
                <a:cs typeface="Arial"/>
              </a:rPr>
              <a:t>Enroll in both Total Pet Plan and Wishbone to enjoy comprehensive coverage for your entire pet family</a:t>
            </a:r>
          </a:p>
        </p:txBody>
      </p:sp>
      <p:sp>
        <p:nvSpPr>
          <p:cNvPr id="26" name="TextBox 25">
            <a:extLst>
              <a:ext uri="{FF2B5EF4-FFF2-40B4-BE49-F238E27FC236}">
                <a16:creationId xmlns:a16="http://schemas.microsoft.com/office/drawing/2014/main" id="{16A09C15-3E9D-FC5C-4041-1C0D94A760CC}"/>
              </a:ext>
            </a:extLst>
          </p:cNvPr>
          <p:cNvSpPr txBox="1"/>
          <p:nvPr/>
        </p:nvSpPr>
        <p:spPr>
          <a:xfrm>
            <a:off x="12366171" y="7039429"/>
            <a:ext cx="184731" cy="369332"/>
          </a:xfrm>
          <a:prstGeom prst="rect">
            <a:avLst/>
          </a:prstGeom>
          <a:noFill/>
        </p:spPr>
        <p:txBody>
          <a:bodyPr wrap="none" rtlCol="0">
            <a:spAutoFit/>
          </a:bodyPr>
          <a:lstStyle/>
          <a:p>
            <a:endParaRPr lang="en-US"/>
          </a:p>
        </p:txBody>
      </p:sp>
      <p:sp>
        <p:nvSpPr>
          <p:cNvPr id="2" name="TextBox 1">
            <a:extLst>
              <a:ext uri="{FF2B5EF4-FFF2-40B4-BE49-F238E27FC236}">
                <a16:creationId xmlns:a16="http://schemas.microsoft.com/office/drawing/2014/main" id="{B054B22F-C91E-9BAE-C516-9E3337667153}"/>
              </a:ext>
            </a:extLst>
          </p:cNvPr>
          <p:cNvSpPr txBox="1"/>
          <p:nvPr/>
        </p:nvSpPr>
        <p:spPr>
          <a:xfrm>
            <a:off x="1277153" y="6146109"/>
            <a:ext cx="10704122" cy="646331"/>
          </a:xfrm>
          <a:prstGeom prst="rect">
            <a:avLst/>
          </a:prstGeom>
          <a:noFill/>
        </p:spPr>
        <p:txBody>
          <a:bodyPr wrap="square" rtlCol="0">
            <a:spAutoFit/>
          </a:bodyPr>
          <a:lstStyle/>
          <a:p>
            <a:pPr algn="r"/>
            <a:r>
              <a:rPr lang="en-US" sz="600" i="1" dirty="0">
                <a:solidFill>
                  <a:schemeClr val="tx2">
                    <a:lumMod val="75000"/>
                    <a:lumOff val="25000"/>
                  </a:schemeClr>
                </a:solidFill>
                <a:effectLst/>
              </a:rPr>
              <a:t>Wishbone Pet Insurance is a pet health insurance program offered by Pet Assure Corp., dba Pet Benefit Solutions, a licensed agency (NJ License Number 1677880). Insurance coverage is administered by Pet Assure Corp., dba Pet Benefit Solutions and underwritten by </a:t>
            </a:r>
            <a:r>
              <a:rPr lang="en-US" sz="600" i="1" dirty="0" err="1">
                <a:solidFill>
                  <a:schemeClr val="tx2">
                    <a:lumMod val="75000"/>
                    <a:lumOff val="25000"/>
                  </a:schemeClr>
                </a:solidFill>
                <a:effectLst/>
              </a:rPr>
              <a:t>Everspan</a:t>
            </a:r>
            <a:r>
              <a:rPr lang="en-US" sz="600" i="1" dirty="0">
                <a:solidFill>
                  <a:schemeClr val="tx2">
                    <a:lumMod val="75000"/>
                    <a:lumOff val="25000"/>
                  </a:schemeClr>
                </a:solidFill>
                <a:effectLst/>
              </a:rPr>
              <a:t> Insurance Company or Providence Washington Insurance Company. Please visit https://</a:t>
            </a:r>
            <a:r>
              <a:rPr lang="en-US" sz="600" i="1" dirty="0" err="1">
                <a:solidFill>
                  <a:schemeClr val="tx2">
                    <a:lumMod val="75000"/>
                    <a:lumOff val="25000"/>
                  </a:schemeClr>
                </a:solidFill>
                <a:effectLst/>
              </a:rPr>
              <a:t>www.wishboneinsurance.com</a:t>
            </a:r>
            <a:r>
              <a:rPr lang="en-US" sz="600" i="1" dirty="0">
                <a:solidFill>
                  <a:schemeClr val="tx2">
                    <a:lumMod val="75000"/>
                    <a:lumOff val="25000"/>
                  </a:schemeClr>
                </a:solidFill>
                <a:effectLst/>
              </a:rPr>
              <a:t>/terms-and-conditions for more information. Wishbone’s wellness plans are not insurance and are administered by Pet Benefit Solutions.</a:t>
            </a:r>
          </a:p>
          <a:p>
            <a:pPr algn="r"/>
            <a:r>
              <a:rPr lang="en-US" sz="600" i="1" dirty="0">
                <a:solidFill>
                  <a:schemeClr val="tx2">
                    <a:lumMod val="75000"/>
                    <a:lumOff val="25000"/>
                  </a:schemeClr>
                </a:solidFill>
                <a:effectLst/>
              </a:rPr>
              <a:t> </a:t>
            </a:r>
          </a:p>
          <a:p>
            <a:pPr algn="r"/>
            <a:r>
              <a:rPr lang="en-US" sz="600" i="1" dirty="0">
                <a:solidFill>
                  <a:schemeClr val="tx2">
                    <a:lumMod val="75000"/>
                    <a:lumOff val="25000"/>
                  </a:schemeClr>
                </a:solidFill>
                <a:effectLst/>
              </a:rPr>
              <a:t> Wishbone’s wellness plans are not insurance and are administered by Pet Benefit Solutions. </a:t>
            </a:r>
          </a:p>
          <a:p>
            <a:pPr algn="r"/>
            <a:r>
              <a:rPr lang="en-US" sz="600" i="1" dirty="0">
                <a:solidFill>
                  <a:schemeClr val="tx2">
                    <a:lumMod val="75000"/>
                    <a:lumOff val="25000"/>
                  </a:schemeClr>
                </a:solidFill>
                <a:effectLst/>
              </a:rPr>
              <a:t> </a:t>
            </a:r>
          </a:p>
          <a:p>
            <a:pPr algn="r"/>
            <a:r>
              <a:rPr lang="en-US" sz="600" i="1" dirty="0">
                <a:solidFill>
                  <a:schemeClr val="tx2">
                    <a:lumMod val="75000"/>
                    <a:lumOff val="25000"/>
                  </a:schemeClr>
                </a:solidFill>
                <a:effectLst/>
              </a:rPr>
              <a:t> Product information is descriptive; consult your policy or member agreement for specific coverage details. Terms vary by state and are subject to change. Coverage is determined by the applicable policy. Not all options are available to all customers. In case of conflict, policy provisions prevail.</a:t>
            </a:r>
          </a:p>
        </p:txBody>
      </p:sp>
    </p:spTree>
    <p:extLst>
      <p:ext uri="{BB962C8B-B14F-4D97-AF65-F5344CB8AC3E}">
        <p14:creationId xmlns:p14="http://schemas.microsoft.com/office/powerpoint/2010/main" val="3912750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597EBE-8C40-465C-B008-0E47EBD70F0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505444" y="5"/>
            <a:ext cx="4686556" cy="6857995"/>
          </a:xfrm>
          <a:prstGeom prst="rect">
            <a:avLst/>
          </a:prstGeom>
        </p:spPr>
      </p:pic>
      <p:sp>
        <p:nvSpPr>
          <p:cNvPr id="5" name="Text Placeholder 3">
            <a:extLst>
              <a:ext uri="{FF2B5EF4-FFF2-40B4-BE49-F238E27FC236}">
                <a16:creationId xmlns:a16="http://schemas.microsoft.com/office/drawing/2014/main" id="{0996911D-E3C0-ED7C-B13A-1B25498DF8AE}"/>
              </a:ext>
            </a:extLst>
          </p:cNvPr>
          <p:cNvSpPr txBox="1">
            <a:spLocks/>
          </p:cNvSpPr>
          <p:nvPr/>
        </p:nvSpPr>
        <p:spPr>
          <a:xfrm>
            <a:off x="4036567" y="2760961"/>
            <a:ext cx="2772211" cy="2173026"/>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1400" b="1">
                <a:latin typeface="Arial"/>
                <a:cs typeface="Arial"/>
              </a:rPr>
              <a:t>Accident/Illness and Wellness </a:t>
            </a:r>
          </a:p>
          <a:p>
            <a:pPr>
              <a:lnSpc>
                <a:spcPct val="100000"/>
              </a:lnSpc>
              <a:spcBef>
                <a:spcPts val="400"/>
              </a:spcBef>
              <a:buClr>
                <a:schemeClr val="accent3"/>
              </a:buClr>
            </a:pPr>
            <a:r>
              <a:rPr lang="en-US" sz="1400">
                <a:latin typeface="Arial"/>
                <a:cs typeface="Arial"/>
              </a:rPr>
              <a:t>Valid at any veterinary facility; save even more at an in-network vet</a:t>
            </a:r>
          </a:p>
          <a:p>
            <a:pPr>
              <a:lnSpc>
                <a:spcPct val="100000"/>
              </a:lnSpc>
              <a:spcBef>
                <a:spcPts val="400"/>
              </a:spcBef>
              <a:buClr>
                <a:schemeClr val="accent3"/>
              </a:buClr>
            </a:pPr>
            <a:r>
              <a:rPr lang="en-US" sz="1400">
                <a:latin typeface="Arial"/>
                <a:cs typeface="Arial"/>
              </a:rPr>
              <a:t>Comprehensive health coverage for dogs and cats </a:t>
            </a:r>
          </a:p>
          <a:p>
            <a:pPr>
              <a:lnSpc>
                <a:spcPct val="100000"/>
              </a:lnSpc>
              <a:spcBef>
                <a:spcPts val="400"/>
              </a:spcBef>
              <a:buClr>
                <a:schemeClr val="accent3"/>
              </a:buClr>
            </a:pPr>
            <a:r>
              <a:rPr lang="en-US" sz="1400">
                <a:latin typeface="Arial"/>
                <a:cs typeface="Arial"/>
              </a:rPr>
              <a:t>Easy online claims with fast processing</a:t>
            </a:r>
            <a:endParaRPr lang="en-US"/>
          </a:p>
        </p:txBody>
      </p:sp>
      <p:sp>
        <p:nvSpPr>
          <p:cNvPr id="8" name="Title 2">
            <a:extLst>
              <a:ext uri="{FF2B5EF4-FFF2-40B4-BE49-F238E27FC236}">
                <a16:creationId xmlns:a16="http://schemas.microsoft.com/office/drawing/2014/main" id="{F94B2C94-E02D-CEB7-EB65-675F18EAAF1A}"/>
              </a:ext>
            </a:extLst>
          </p:cNvPr>
          <p:cNvSpPr txBox="1">
            <a:spLocks/>
          </p:cNvSpPr>
          <p:nvPr/>
        </p:nvSpPr>
        <p:spPr>
          <a:xfrm>
            <a:off x="576470" y="334926"/>
            <a:ext cx="10574130" cy="1589087"/>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3200" b="1" kern="1200">
                <a:solidFill>
                  <a:schemeClr val="accent1"/>
                </a:solidFill>
                <a:latin typeface="Arial" panose="020B0604020202020204" pitchFamily="34" charset="0"/>
                <a:ea typeface="+mj-ea"/>
                <a:cs typeface="Arial" panose="020B0604020202020204" pitchFamily="34" charset="0"/>
              </a:defRPr>
            </a:lvl1pPr>
          </a:lstStyle>
          <a:p>
            <a:pPr fontAlgn="auto">
              <a:lnSpc>
                <a:spcPct val="100000"/>
              </a:lnSpc>
              <a:spcAft>
                <a:spcPts val="0"/>
              </a:spcAft>
            </a:pPr>
            <a:r>
              <a:rPr lang="en-US">
                <a:solidFill>
                  <a:srgbClr val="573962"/>
                </a:solidFill>
              </a:rPr>
              <a:t>ENROLL IN</a:t>
            </a:r>
            <a:br>
              <a:rPr lang="en-US">
                <a:solidFill>
                  <a:srgbClr val="573962"/>
                </a:solidFill>
              </a:rPr>
            </a:br>
            <a:r>
              <a:rPr lang="en-US" b="0">
                <a:solidFill>
                  <a:srgbClr val="573962"/>
                </a:solidFill>
              </a:rPr>
              <a:t>PET BENEFITS TODAY!</a:t>
            </a:r>
          </a:p>
        </p:txBody>
      </p:sp>
      <p:pic>
        <p:nvPicPr>
          <p:cNvPr id="14" name="Picture 13">
            <a:extLst>
              <a:ext uri="{FF2B5EF4-FFF2-40B4-BE49-F238E27FC236}">
                <a16:creationId xmlns:a16="http://schemas.microsoft.com/office/drawing/2014/main" id="{6E1BBAB0-29B9-04F3-9FF4-D09E4C9A15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5142" y="5887451"/>
            <a:ext cx="2451794" cy="605589"/>
          </a:xfrm>
          <a:prstGeom prst="rect">
            <a:avLst/>
          </a:prstGeom>
        </p:spPr>
      </p:pic>
      <p:pic>
        <p:nvPicPr>
          <p:cNvPr id="3" name="Picture 2" descr="A picture containing text, clipart, gear&#10;&#10;Description automatically generated">
            <a:extLst>
              <a:ext uri="{FF2B5EF4-FFF2-40B4-BE49-F238E27FC236}">
                <a16:creationId xmlns:a16="http://schemas.microsoft.com/office/drawing/2014/main" id="{6F617A21-E568-FEDE-26A5-890D84D12F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6567" y="2247849"/>
            <a:ext cx="1498876" cy="269404"/>
          </a:xfrm>
          <a:prstGeom prst="rect">
            <a:avLst/>
          </a:prstGeom>
        </p:spPr>
      </p:pic>
      <p:sp>
        <p:nvSpPr>
          <p:cNvPr id="2" name="Text Placeholder 3">
            <a:extLst>
              <a:ext uri="{FF2B5EF4-FFF2-40B4-BE49-F238E27FC236}">
                <a16:creationId xmlns:a16="http://schemas.microsoft.com/office/drawing/2014/main" id="{73374792-D1C8-C479-B449-532807D3540D}"/>
              </a:ext>
            </a:extLst>
          </p:cNvPr>
          <p:cNvSpPr txBox="1">
            <a:spLocks/>
          </p:cNvSpPr>
          <p:nvPr/>
        </p:nvSpPr>
        <p:spPr>
          <a:xfrm>
            <a:off x="576470" y="2758256"/>
            <a:ext cx="3056415" cy="2175731"/>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sz="1400" b="1">
                <a:latin typeface="Arial"/>
                <a:cs typeface="Arial"/>
              </a:rPr>
              <a:t>One-of-a-kind pet care bundle</a:t>
            </a:r>
          </a:p>
          <a:p>
            <a:pPr>
              <a:lnSpc>
                <a:spcPct val="100000"/>
              </a:lnSpc>
              <a:spcBef>
                <a:spcPts val="400"/>
              </a:spcBef>
              <a:buClr>
                <a:schemeClr val="accent3"/>
              </a:buClr>
            </a:pPr>
            <a:r>
              <a:rPr lang="en-US" sz="1400">
                <a:latin typeface="Arial"/>
                <a:cs typeface="Arial"/>
              </a:rPr>
              <a:t>Up to 40% off on pet food, prescriptions, toys, treats, and more</a:t>
            </a:r>
          </a:p>
          <a:p>
            <a:pPr>
              <a:lnSpc>
                <a:spcPct val="100000"/>
              </a:lnSpc>
              <a:spcBef>
                <a:spcPts val="400"/>
              </a:spcBef>
              <a:buClr>
                <a:schemeClr val="accent3"/>
              </a:buClr>
            </a:pPr>
            <a:r>
              <a:rPr lang="en-US" sz="1400">
                <a:latin typeface="Arial"/>
                <a:cs typeface="Arial"/>
              </a:rPr>
              <a:t>Instant 25% discount at network veterinarians</a:t>
            </a:r>
            <a:endParaRPr lang="en-US" sz="1400">
              <a:latin typeface="Arial" panose="020B0604020202020204" pitchFamily="34" charset="0"/>
              <a:cs typeface="Arial" panose="020B0604020202020204" pitchFamily="34" charset="0"/>
            </a:endParaRPr>
          </a:p>
          <a:p>
            <a:pPr>
              <a:lnSpc>
                <a:spcPct val="100000"/>
              </a:lnSpc>
              <a:spcBef>
                <a:spcPts val="400"/>
              </a:spcBef>
              <a:buClr>
                <a:schemeClr val="accent3"/>
              </a:buClr>
            </a:pPr>
            <a:r>
              <a:rPr lang="en-US" sz="1400">
                <a:latin typeface="Arial"/>
                <a:cs typeface="Arial"/>
              </a:rPr>
              <a:t>24/7 pet telehealth</a:t>
            </a:r>
            <a:endParaRPr lang="en-US" sz="1400">
              <a:latin typeface="Arial" panose="020B0604020202020204" pitchFamily="34" charset="0"/>
              <a:cs typeface="Arial" panose="020B0604020202020204" pitchFamily="34" charset="0"/>
            </a:endParaRPr>
          </a:p>
          <a:p>
            <a:pPr>
              <a:lnSpc>
                <a:spcPct val="100000"/>
              </a:lnSpc>
              <a:spcBef>
                <a:spcPts val="400"/>
              </a:spcBef>
              <a:buClr>
                <a:schemeClr val="accent3"/>
              </a:buClr>
            </a:pPr>
            <a:r>
              <a:rPr lang="en-US" sz="1400">
                <a:latin typeface="Arial"/>
                <a:cs typeface="Arial"/>
              </a:rPr>
              <a:t>Pet tag and lost pet recovery</a:t>
            </a:r>
            <a:endParaRPr lang="en-US" sz="14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72D0A23-1DCF-60AE-A43E-E1800191C6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6470" y="2197825"/>
            <a:ext cx="2303874" cy="369453"/>
          </a:xfrm>
          <a:prstGeom prst="rect">
            <a:avLst/>
          </a:prstGeom>
        </p:spPr>
      </p:pic>
      <p:sp>
        <p:nvSpPr>
          <p:cNvPr id="10" name="Rounded Rectangle 9">
            <a:extLst>
              <a:ext uri="{FF2B5EF4-FFF2-40B4-BE49-F238E27FC236}">
                <a16:creationId xmlns:a16="http://schemas.microsoft.com/office/drawing/2014/main" id="{C7FAC395-5EB5-DF35-2325-37A68E3C401C}"/>
              </a:ext>
            </a:extLst>
          </p:cNvPr>
          <p:cNvSpPr/>
          <p:nvPr/>
        </p:nvSpPr>
        <p:spPr>
          <a:xfrm>
            <a:off x="576470" y="5083629"/>
            <a:ext cx="6368616" cy="132399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D3BBBBE-8BE2-3530-CEA8-EFB6B4917CE3}"/>
              </a:ext>
            </a:extLst>
          </p:cNvPr>
          <p:cNvSpPr txBox="1"/>
          <p:nvPr/>
        </p:nvSpPr>
        <p:spPr>
          <a:xfrm>
            <a:off x="712778" y="5368598"/>
            <a:ext cx="6096000" cy="754053"/>
          </a:xfrm>
          <a:prstGeom prst="rect">
            <a:avLst/>
          </a:prstGeom>
          <a:noFill/>
        </p:spPr>
        <p:txBody>
          <a:bodyPr wrap="square">
            <a:spAutoFit/>
          </a:bodyPr>
          <a:lstStyle/>
          <a:p>
            <a:pPr marL="0" indent="0" algn="ctr">
              <a:spcBef>
                <a:spcPts val="600"/>
              </a:spcBef>
              <a:buNone/>
            </a:pPr>
            <a:r>
              <a:rPr lang="en-US" sz="2000" b="1">
                <a:solidFill>
                  <a:schemeClr val="bg1"/>
                </a:solidFill>
              </a:rPr>
              <a:t>Questions? Contact Us</a:t>
            </a:r>
          </a:p>
          <a:p>
            <a:pPr algn="ctr">
              <a:spcBef>
                <a:spcPts val="600"/>
              </a:spcBef>
              <a:buClr>
                <a:schemeClr val="accent3"/>
              </a:buClr>
            </a:pPr>
            <a:r>
              <a:rPr lang="en-US">
                <a:solidFill>
                  <a:schemeClr val="bg1"/>
                </a:solidFill>
                <a:hlinkClick r:id="rId6">
                  <a:extLst>
                    <a:ext uri="{A12FA001-AC4F-418D-AE19-62706E023703}">
                      <ahyp:hlinkClr xmlns:ahyp="http://schemas.microsoft.com/office/drawing/2018/hyperlinkcolor" val="tx"/>
                    </a:ext>
                  </a:extLst>
                </a:hlinkClick>
              </a:rPr>
              <a:t>customercare@petbenefits.com</a:t>
            </a:r>
            <a:r>
              <a:rPr lang="en-US">
                <a:solidFill>
                  <a:schemeClr val="bg1"/>
                </a:solidFill>
              </a:rPr>
              <a:t>  |  (800) 891-2565</a:t>
            </a:r>
          </a:p>
        </p:txBody>
      </p:sp>
    </p:spTree>
    <p:extLst>
      <p:ext uri="{BB962C8B-B14F-4D97-AF65-F5344CB8AC3E}">
        <p14:creationId xmlns:p14="http://schemas.microsoft.com/office/powerpoint/2010/main" val="56357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88B7C1-7F9D-0715-8969-AD74A948A4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flipH="1">
            <a:off x="0" y="0"/>
            <a:ext cx="12192000" cy="6858000"/>
          </a:xfrm>
          <a:prstGeom prst="rect">
            <a:avLst/>
          </a:prstGeom>
        </p:spPr>
      </p:pic>
      <p:sp>
        <p:nvSpPr>
          <p:cNvPr id="5" name="Rectangle 4">
            <a:extLst>
              <a:ext uri="{FF2B5EF4-FFF2-40B4-BE49-F238E27FC236}">
                <a16:creationId xmlns:a16="http://schemas.microsoft.com/office/drawing/2014/main" id="{EDC5F286-369E-724C-881A-EBF9E2A51F5E}"/>
              </a:ext>
            </a:extLst>
          </p:cNvPr>
          <p:cNvSpPr/>
          <p:nvPr/>
        </p:nvSpPr>
        <p:spPr>
          <a:xfrm>
            <a:off x="0" y="4183120"/>
            <a:ext cx="5812971" cy="1466566"/>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E89CD36-4695-42AE-B175-4B5121CCA8E6}"/>
              </a:ext>
            </a:extLst>
          </p:cNvPr>
          <p:cNvSpPr>
            <a:spLocks noGrp="1"/>
          </p:cNvSpPr>
          <p:nvPr>
            <p:ph type="title" idx="4294967295"/>
          </p:nvPr>
        </p:nvSpPr>
        <p:spPr>
          <a:xfrm>
            <a:off x="762566" y="4726994"/>
            <a:ext cx="4287838" cy="378817"/>
          </a:xfrm>
        </p:spPr>
        <p:txBody>
          <a:bodyPr/>
          <a:lstStyle/>
          <a:p>
            <a:pPr algn="ctr"/>
            <a:r>
              <a:rPr lang="en-US" dirty="0">
                <a:solidFill>
                  <a:schemeClr val="bg1"/>
                </a:solidFill>
              </a:rPr>
              <a:t>WHY PET BENEFITS</a:t>
            </a:r>
          </a:p>
        </p:txBody>
      </p:sp>
      <p:pic>
        <p:nvPicPr>
          <p:cNvPr id="2" name="Picture 1">
            <a:extLst>
              <a:ext uri="{FF2B5EF4-FFF2-40B4-BE49-F238E27FC236}">
                <a16:creationId xmlns:a16="http://schemas.microsoft.com/office/drawing/2014/main" id="{F5834F5F-02AC-5228-FBDB-73D5BB8AE9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02398" y="6352673"/>
            <a:ext cx="813137" cy="320879"/>
          </a:xfrm>
          <a:prstGeom prst="rect">
            <a:avLst/>
          </a:prstGeom>
        </p:spPr>
      </p:pic>
    </p:spTree>
    <p:extLst>
      <p:ext uri="{BB962C8B-B14F-4D97-AF65-F5344CB8AC3E}">
        <p14:creationId xmlns:p14="http://schemas.microsoft.com/office/powerpoint/2010/main" val="3786075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B1E78BF3-2728-A2F5-8391-89CD047BA9A9}"/>
              </a:ext>
            </a:extLst>
          </p:cNvPr>
          <p:cNvSpPr/>
          <p:nvPr/>
        </p:nvSpPr>
        <p:spPr>
          <a:xfrm>
            <a:off x="650794" y="3155465"/>
            <a:ext cx="3347769" cy="2377430"/>
          </a:xfrm>
          <a:prstGeom prst="roundRect">
            <a:avLst/>
          </a:prstGeom>
          <a:solidFill>
            <a:srgbClr val="7D8978">
              <a:alpha val="145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314577A3-545B-18E7-B32D-7DAE9CE6750C}"/>
              </a:ext>
            </a:extLst>
          </p:cNvPr>
          <p:cNvSpPr/>
          <p:nvPr/>
        </p:nvSpPr>
        <p:spPr>
          <a:xfrm>
            <a:off x="4422113" y="3155465"/>
            <a:ext cx="3347769" cy="2377430"/>
          </a:xfrm>
          <a:prstGeom prst="roundRect">
            <a:avLst/>
          </a:prstGeom>
          <a:solidFill>
            <a:srgbClr val="7D8978">
              <a:alpha val="145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FBF1B697-00A4-D75E-E1F4-EAE642701744}"/>
              </a:ext>
            </a:extLst>
          </p:cNvPr>
          <p:cNvSpPr/>
          <p:nvPr/>
        </p:nvSpPr>
        <p:spPr>
          <a:xfrm>
            <a:off x="8193437" y="3155465"/>
            <a:ext cx="3347769" cy="2377430"/>
          </a:xfrm>
          <a:prstGeom prst="roundRect">
            <a:avLst/>
          </a:prstGeom>
          <a:solidFill>
            <a:srgbClr val="7D8978">
              <a:alpha val="145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08BE89F7-6125-8BF6-F200-5FED1DFB0BC1}"/>
              </a:ext>
            </a:extLst>
          </p:cNvPr>
          <p:cNvSpPr txBox="1">
            <a:spLocks/>
          </p:cNvSpPr>
          <p:nvPr/>
        </p:nvSpPr>
        <p:spPr>
          <a:xfrm>
            <a:off x="435123" y="2346957"/>
            <a:ext cx="11321747" cy="3726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Clr>
                <a:srgbClr val="7D8978"/>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7D8978"/>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7D8978"/>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rgbClr val="7D8978"/>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b="1" dirty="0">
                <a:solidFill>
                  <a:schemeClr val="accent5"/>
                </a:solidFill>
                <a:latin typeface="Arial"/>
                <a:cs typeface="Arial"/>
              </a:rPr>
              <a:t>Your pets are part of your family, and you’ll do anything to keep them happy and healthy.</a:t>
            </a:r>
          </a:p>
        </p:txBody>
      </p:sp>
      <p:sp>
        <p:nvSpPr>
          <p:cNvPr id="14" name="Title 13">
            <a:extLst>
              <a:ext uri="{FF2B5EF4-FFF2-40B4-BE49-F238E27FC236}">
                <a16:creationId xmlns:a16="http://schemas.microsoft.com/office/drawing/2014/main" id="{8000D599-2A09-92C6-20E7-C79E902B3CDB}"/>
              </a:ext>
            </a:extLst>
          </p:cNvPr>
          <p:cNvSpPr>
            <a:spLocks noGrp="1"/>
          </p:cNvSpPr>
          <p:nvPr>
            <p:ph type="title"/>
          </p:nvPr>
        </p:nvSpPr>
        <p:spPr>
          <a:xfrm>
            <a:off x="521129" y="91091"/>
            <a:ext cx="11149739" cy="1590618"/>
          </a:xfrm>
        </p:spPr>
        <p:txBody>
          <a:bodyPr/>
          <a:lstStyle/>
          <a:p>
            <a:r>
              <a:rPr lang="en-US" dirty="0">
                <a:latin typeface="Arial"/>
                <a:cs typeface="Arial"/>
              </a:rPr>
              <a:t>PETS ARE FAMILY</a:t>
            </a:r>
            <a:endParaRPr lang="en-US" dirty="0"/>
          </a:p>
        </p:txBody>
      </p:sp>
      <p:pic>
        <p:nvPicPr>
          <p:cNvPr id="27" name="Picture 26">
            <a:extLst>
              <a:ext uri="{FF2B5EF4-FFF2-40B4-BE49-F238E27FC236}">
                <a16:creationId xmlns:a16="http://schemas.microsoft.com/office/drawing/2014/main" id="{5BB15A3D-1B13-806C-45E3-28D87F2AD1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725" y="6355640"/>
            <a:ext cx="880138" cy="347319"/>
          </a:xfrm>
          <a:prstGeom prst="rect">
            <a:avLst/>
          </a:prstGeom>
        </p:spPr>
      </p:pic>
      <p:sp>
        <p:nvSpPr>
          <p:cNvPr id="4" name="TextBox 3">
            <a:extLst>
              <a:ext uri="{FF2B5EF4-FFF2-40B4-BE49-F238E27FC236}">
                <a16:creationId xmlns:a16="http://schemas.microsoft.com/office/drawing/2014/main" id="{F6A92CFE-8D54-1EA7-B7EB-B26B0E9DA0B7}"/>
              </a:ext>
            </a:extLst>
          </p:cNvPr>
          <p:cNvSpPr txBox="1"/>
          <p:nvPr/>
        </p:nvSpPr>
        <p:spPr>
          <a:xfrm>
            <a:off x="726929" y="3497444"/>
            <a:ext cx="319549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7D8978"/>
                </a:solidFill>
                <a:latin typeface="Arial" panose="020B0604020202020204" pitchFamily="34" charset="0"/>
                <a:cs typeface="Arial" panose="020B0604020202020204" pitchFamily="34" charset="0"/>
              </a:rPr>
              <a:t>45% </a:t>
            </a:r>
            <a:r>
              <a:rPr lang="en-US" sz="2000" dirty="0">
                <a:solidFill>
                  <a:schemeClr val="bg2">
                    <a:lumMod val="25000"/>
                  </a:schemeClr>
                </a:solidFill>
                <a:latin typeface="Arial" panose="020B0604020202020204" pitchFamily="34" charset="0"/>
                <a:cs typeface="Arial" panose="020B0604020202020204" pitchFamily="34" charset="0"/>
              </a:rPr>
              <a:t>of pet parents spend as much or more money for their pets' health expenses as their own</a:t>
            </a:r>
          </a:p>
        </p:txBody>
      </p:sp>
      <p:sp>
        <p:nvSpPr>
          <p:cNvPr id="6" name="TextBox 5">
            <a:extLst>
              <a:ext uri="{FF2B5EF4-FFF2-40B4-BE49-F238E27FC236}">
                <a16:creationId xmlns:a16="http://schemas.microsoft.com/office/drawing/2014/main" id="{C0CB5BCF-3E67-FB35-4E91-64CF8979FB94}"/>
              </a:ext>
            </a:extLst>
          </p:cNvPr>
          <p:cNvSpPr txBox="1"/>
          <p:nvPr/>
        </p:nvSpPr>
        <p:spPr>
          <a:xfrm>
            <a:off x="953079" y="500504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3B3838"/>
                </a:solidFill>
                <a:latin typeface="Arial" panose="020B0604020202020204" pitchFamily="34" charset="0"/>
                <a:cs typeface="Arial" panose="020B0604020202020204" pitchFamily="34" charset="0"/>
              </a:rPr>
              <a:t>BPM</a:t>
            </a:r>
          </a:p>
        </p:txBody>
      </p:sp>
      <p:sp>
        <p:nvSpPr>
          <p:cNvPr id="2" name="TextBox 1">
            <a:extLst>
              <a:ext uri="{FF2B5EF4-FFF2-40B4-BE49-F238E27FC236}">
                <a16:creationId xmlns:a16="http://schemas.microsoft.com/office/drawing/2014/main" id="{D7456ABF-5C06-5CC4-D535-D5A1C88F76CB}"/>
              </a:ext>
            </a:extLst>
          </p:cNvPr>
          <p:cNvSpPr txBox="1"/>
          <p:nvPr/>
        </p:nvSpPr>
        <p:spPr>
          <a:xfrm>
            <a:off x="4573254" y="3497444"/>
            <a:ext cx="304548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51624B"/>
                </a:solidFill>
                <a:latin typeface="Arial" panose="020B0604020202020204" pitchFamily="34" charset="0"/>
                <a:cs typeface="Arial" panose="020B0604020202020204" pitchFamily="34" charset="0"/>
              </a:rPr>
              <a:t>65% </a:t>
            </a:r>
            <a:r>
              <a:rPr lang="en-US" sz="2000" dirty="0">
                <a:solidFill>
                  <a:schemeClr val="bg2">
                    <a:lumMod val="25000"/>
                  </a:schemeClr>
                </a:solidFill>
                <a:latin typeface="Arial" panose="020B0604020202020204" pitchFamily="34" charset="0"/>
                <a:cs typeface="Arial" panose="020B0604020202020204" pitchFamily="34" charset="0"/>
              </a:rPr>
              <a:t>of pet owners spoil their pets daily, with over half spoiling their pets "24/7"</a:t>
            </a:r>
          </a:p>
        </p:txBody>
      </p:sp>
      <p:sp>
        <p:nvSpPr>
          <p:cNvPr id="3" name="TextBox 2">
            <a:extLst>
              <a:ext uri="{FF2B5EF4-FFF2-40B4-BE49-F238E27FC236}">
                <a16:creationId xmlns:a16="http://schemas.microsoft.com/office/drawing/2014/main" id="{B91D081C-06AF-3CB9-FA15-8206C9E8E638}"/>
              </a:ext>
            </a:extLst>
          </p:cNvPr>
          <p:cNvSpPr txBox="1"/>
          <p:nvPr/>
        </p:nvSpPr>
        <p:spPr>
          <a:xfrm>
            <a:off x="4724397" y="501592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3B3838"/>
                </a:solidFill>
                <a:latin typeface="Arial" panose="020B0604020202020204" pitchFamily="34" charset="0"/>
                <a:cs typeface="Arial" panose="020B0604020202020204" pitchFamily="34" charset="0"/>
              </a:rPr>
              <a:t>Zesty Paws</a:t>
            </a:r>
          </a:p>
        </p:txBody>
      </p:sp>
      <p:sp>
        <p:nvSpPr>
          <p:cNvPr id="7" name="TextBox 6">
            <a:extLst>
              <a:ext uri="{FF2B5EF4-FFF2-40B4-BE49-F238E27FC236}">
                <a16:creationId xmlns:a16="http://schemas.microsoft.com/office/drawing/2014/main" id="{4E510901-8052-6CA8-B352-706862A04EA2}"/>
              </a:ext>
            </a:extLst>
          </p:cNvPr>
          <p:cNvSpPr txBox="1"/>
          <p:nvPr/>
        </p:nvSpPr>
        <p:spPr>
          <a:xfrm>
            <a:off x="8302171" y="3497444"/>
            <a:ext cx="31629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573962"/>
                </a:solidFill>
                <a:latin typeface="Arial" panose="020B0604020202020204" pitchFamily="34" charset="0"/>
                <a:cs typeface="Arial" panose="020B0604020202020204" pitchFamily="34" charset="0"/>
              </a:rPr>
              <a:t>44% </a:t>
            </a:r>
            <a:r>
              <a:rPr lang="en-US" sz="2000" dirty="0">
                <a:solidFill>
                  <a:schemeClr val="bg2">
                    <a:lumMod val="25000"/>
                  </a:schemeClr>
                </a:solidFill>
                <a:latin typeface="Arial" panose="020B0604020202020204" pitchFamily="34" charset="0"/>
                <a:cs typeface="Arial" panose="020B0604020202020204" pitchFamily="34" charset="0"/>
              </a:rPr>
              <a:t>of pet owners celebrate their pet's birthday with a birthday bash </a:t>
            </a:r>
          </a:p>
        </p:txBody>
      </p:sp>
      <p:sp>
        <p:nvSpPr>
          <p:cNvPr id="8" name="TextBox 7">
            <a:extLst>
              <a:ext uri="{FF2B5EF4-FFF2-40B4-BE49-F238E27FC236}">
                <a16:creationId xmlns:a16="http://schemas.microsoft.com/office/drawing/2014/main" id="{CB28641B-97FC-D028-5DBC-2E09BD8D8BBC}"/>
              </a:ext>
            </a:extLst>
          </p:cNvPr>
          <p:cNvSpPr txBox="1"/>
          <p:nvPr/>
        </p:nvSpPr>
        <p:spPr>
          <a:xfrm>
            <a:off x="8495721" y="501122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3B3838"/>
                </a:solidFill>
                <a:latin typeface="Arial" panose="020B0604020202020204" pitchFamily="34" charset="0"/>
                <a:cs typeface="Arial" panose="020B0604020202020204" pitchFamily="34" charset="0"/>
              </a:rPr>
              <a:t>Zesty Paws</a:t>
            </a:r>
          </a:p>
        </p:txBody>
      </p:sp>
      <p:sp>
        <p:nvSpPr>
          <p:cNvPr id="12" name="Rectangle 11">
            <a:extLst>
              <a:ext uri="{FF2B5EF4-FFF2-40B4-BE49-F238E27FC236}">
                <a16:creationId xmlns:a16="http://schemas.microsoft.com/office/drawing/2014/main" id="{D426FA92-F248-FC86-37B1-38F9B82CFDFF}"/>
              </a:ext>
            </a:extLst>
          </p:cNvPr>
          <p:cNvSpPr/>
          <p:nvPr/>
        </p:nvSpPr>
        <p:spPr>
          <a:xfrm>
            <a:off x="6856915" y="6224587"/>
            <a:ext cx="5084714" cy="646330"/>
          </a:xfrm>
          <a:prstGeom prst="rect">
            <a:avLst/>
          </a:prstGeom>
        </p:spPr>
        <p:txBody>
          <a:bodyPr wrap="square" lIns="0" tIns="0" rIns="0" bIns="0" anchor="ctr" anchorCtr="0">
            <a:noAutofit/>
          </a:bodyPr>
          <a:lstStyle/>
          <a:p>
            <a:pPr algn="r"/>
            <a:r>
              <a:rPr lang="en-US" sz="1200" dirty="0">
                <a:solidFill>
                  <a:schemeClr val="bg1">
                    <a:lumMod val="75000"/>
                  </a:schemeClr>
                </a:solidFill>
                <a:latin typeface="Arial" panose="020B0604020202020204" pitchFamily="34" charset="0"/>
                <a:cs typeface="Arial" panose="020B0604020202020204" pitchFamily="34" charset="0"/>
              </a:rPr>
              <a:t>Pet Benefit Solutions | www.petbenefits.com</a:t>
            </a:r>
          </a:p>
        </p:txBody>
      </p:sp>
    </p:spTree>
    <p:extLst>
      <p:ext uri="{BB962C8B-B14F-4D97-AF65-F5344CB8AC3E}">
        <p14:creationId xmlns:p14="http://schemas.microsoft.com/office/powerpoint/2010/main" val="1225290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8CDB8-1B76-98E1-DBF7-842D4E74A776}"/>
              </a:ext>
            </a:extLst>
          </p:cNvPr>
          <p:cNvSpPr>
            <a:spLocks noGrp="1"/>
          </p:cNvSpPr>
          <p:nvPr>
            <p:ph type="title"/>
          </p:nvPr>
        </p:nvSpPr>
        <p:spPr/>
        <p:txBody>
          <a:bodyPr/>
          <a:lstStyle/>
          <a:p>
            <a:r>
              <a:rPr lang="en-US" dirty="0">
                <a:solidFill>
                  <a:schemeClr val="bg1"/>
                </a:solidFill>
                <a:latin typeface="Arial"/>
                <a:cs typeface="Arial"/>
              </a:rPr>
              <a:t>PET CARE COSTS GREW </a:t>
            </a:r>
            <a:r>
              <a:rPr lang="en-US" b="0" dirty="0">
                <a:solidFill>
                  <a:schemeClr val="bg1"/>
                </a:solidFill>
                <a:latin typeface="Arial"/>
                <a:cs typeface="Arial"/>
              </a:rPr>
              <a:t>~70% IN TWO YEARS</a:t>
            </a:r>
            <a:endParaRPr lang="en-US" b="0" dirty="0">
              <a:solidFill>
                <a:schemeClr val="bg1"/>
              </a:solidFill>
            </a:endParaRPr>
          </a:p>
        </p:txBody>
      </p:sp>
      <p:sp>
        <p:nvSpPr>
          <p:cNvPr id="3" name="Content Placeholder 2">
            <a:extLst>
              <a:ext uri="{FF2B5EF4-FFF2-40B4-BE49-F238E27FC236}">
                <a16:creationId xmlns:a16="http://schemas.microsoft.com/office/drawing/2014/main" id="{BCFCFD83-9350-C0D4-5F7E-C84B91B69AE5}"/>
              </a:ext>
            </a:extLst>
          </p:cNvPr>
          <p:cNvSpPr txBox="1">
            <a:spLocks/>
          </p:cNvSpPr>
          <p:nvPr/>
        </p:nvSpPr>
        <p:spPr>
          <a:xfrm>
            <a:off x="4630995" y="4708823"/>
            <a:ext cx="7092396" cy="95665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dirty="0">
                <a:solidFill>
                  <a:schemeClr val="bg2">
                    <a:lumMod val="25000"/>
                  </a:schemeClr>
                </a:solidFill>
                <a:latin typeface="Arial"/>
                <a:cs typeface="Arial"/>
              </a:rPr>
              <a:t>It's harder than ever to afford quality veterinary care – </a:t>
            </a:r>
          </a:p>
          <a:p>
            <a:pPr marL="0" indent="0" algn="ctr">
              <a:spcBef>
                <a:spcPts val="0"/>
              </a:spcBef>
              <a:buNone/>
            </a:pPr>
            <a:r>
              <a:rPr lang="en-US" dirty="0">
                <a:solidFill>
                  <a:schemeClr val="bg2">
                    <a:lumMod val="25000"/>
                  </a:schemeClr>
                </a:solidFill>
                <a:latin typeface="Arial"/>
                <a:cs typeface="Arial"/>
              </a:rPr>
              <a:t>with 63% of pet parents not prepared for a </a:t>
            </a:r>
          </a:p>
          <a:p>
            <a:pPr marL="0" indent="0" algn="ctr">
              <a:spcBef>
                <a:spcPts val="0"/>
              </a:spcBef>
              <a:buNone/>
            </a:pPr>
            <a:r>
              <a:rPr lang="en-US" dirty="0">
                <a:solidFill>
                  <a:schemeClr val="bg2">
                    <a:lumMod val="25000"/>
                  </a:schemeClr>
                </a:solidFill>
                <a:latin typeface="Arial"/>
                <a:cs typeface="Arial"/>
              </a:rPr>
              <a:t>$500 emergency expense</a:t>
            </a:r>
            <a:endParaRPr lang="en-US" dirty="0">
              <a:solidFill>
                <a:schemeClr val="bg2">
                  <a:lumMod val="25000"/>
                </a:schemeClr>
              </a:solidFill>
            </a:endParaRPr>
          </a:p>
        </p:txBody>
      </p:sp>
      <p:pic>
        <p:nvPicPr>
          <p:cNvPr id="5" name="Picture 4">
            <a:extLst>
              <a:ext uri="{FF2B5EF4-FFF2-40B4-BE49-F238E27FC236}">
                <a16:creationId xmlns:a16="http://schemas.microsoft.com/office/drawing/2014/main" id="{C13E498E-9053-617D-3297-C9013DB4B2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4232" y="681283"/>
            <a:ext cx="3396218" cy="3570583"/>
          </a:xfrm>
          <a:prstGeom prst="rect">
            <a:avLst/>
          </a:prstGeom>
        </p:spPr>
      </p:pic>
      <p:sp>
        <p:nvSpPr>
          <p:cNvPr id="6" name="TextBox 5">
            <a:extLst>
              <a:ext uri="{FF2B5EF4-FFF2-40B4-BE49-F238E27FC236}">
                <a16:creationId xmlns:a16="http://schemas.microsoft.com/office/drawing/2014/main" id="{C933C6E3-7274-C02E-7BE6-4E1742C7958F}"/>
              </a:ext>
            </a:extLst>
          </p:cNvPr>
          <p:cNvSpPr txBox="1"/>
          <p:nvPr/>
        </p:nvSpPr>
        <p:spPr>
          <a:xfrm>
            <a:off x="9184417" y="3316088"/>
            <a:ext cx="1668096" cy="461665"/>
          </a:xfrm>
          <a:prstGeom prst="rect">
            <a:avLst/>
          </a:prstGeom>
          <a:noFill/>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1624B"/>
                </a:solidFill>
                <a:effectLst/>
                <a:uLnTx/>
                <a:uFillTx/>
                <a:latin typeface="Arial" panose="020B0604020202020204" pitchFamily="34" charset="0"/>
                <a:ea typeface="+mn-ea"/>
                <a:cs typeface="Arial" panose="020B0604020202020204" pitchFamily="34" charset="0"/>
              </a:rPr>
              <a:t>$2000</a:t>
            </a:r>
          </a:p>
        </p:txBody>
      </p:sp>
      <p:sp>
        <p:nvSpPr>
          <p:cNvPr id="7" name="Content Placeholder 15">
            <a:extLst>
              <a:ext uri="{FF2B5EF4-FFF2-40B4-BE49-F238E27FC236}">
                <a16:creationId xmlns:a16="http://schemas.microsoft.com/office/drawing/2014/main" id="{095391F5-DC68-504E-C21D-9E877714B513}"/>
              </a:ext>
            </a:extLst>
          </p:cNvPr>
          <p:cNvSpPr txBox="1">
            <a:spLocks/>
          </p:cNvSpPr>
          <p:nvPr/>
        </p:nvSpPr>
        <p:spPr>
          <a:xfrm>
            <a:off x="8313539" y="3777753"/>
            <a:ext cx="3409852" cy="73924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Aft>
                <a:spcPct val="0"/>
              </a:spcAft>
              <a:buClr>
                <a:srgbClr val="00AFAA"/>
              </a:buClr>
              <a:buNone/>
              <a:defRPr/>
            </a:pPr>
            <a:r>
              <a:rPr lang="en-US" sz="1600" dirty="0">
                <a:solidFill>
                  <a:schemeClr val="bg2">
                    <a:lumMod val="25000"/>
                  </a:schemeClr>
                </a:solidFill>
                <a:latin typeface="Arial"/>
                <a:cs typeface="Arial"/>
              </a:rPr>
              <a:t>a</a:t>
            </a:r>
            <a:r>
              <a:rPr kumimoji="0" lang="en-US" sz="1600" b="0" i="0" u="none" strike="noStrike" kern="1200" cap="none" spc="0" normalizeH="0" baseline="0" noProof="0" dirty="0" err="1">
                <a:ln>
                  <a:noFill/>
                </a:ln>
                <a:solidFill>
                  <a:schemeClr val="bg2">
                    <a:lumMod val="25000"/>
                  </a:schemeClr>
                </a:solidFill>
                <a:effectLst/>
                <a:uLnTx/>
                <a:uFillTx/>
                <a:latin typeface="Arial"/>
                <a:cs typeface="Arial"/>
              </a:rPr>
              <a:t>verage</a:t>
            </a:r>
            <a:r>
              <a:rPr kumimoji="0" lang="en-US" sz="1600" b="0" i="0" u="none" strike="noStrike" kern="1200" cap="none" spc="0" normalizeH="0" baseline="0" noProof="0" dirty="0">
                <a:ln>
                  <a:noFill/>
                </a:ln>
                <a:solidFill>
                  <a:schemeClr val="bg2">
                    <a:lumMod val="25000"/>
                  </a:schemeClr>
                </a:solidFill>
                <a:effectLst/>
                <a:uLnTx/>
                <a:uFillTx/>
                <a:latin typeface="Arial"/>
                <a:cs typeface="Arial"/>
              </a:rPr>
              <a:t> spent per pet per year</a:t>
            </a:r>
            <a:br>
              <a:rPr lang="en-US" sz="1600" dirty="0">
                <a:solidFill>
                  <a:schemeClr val="bg2">
                    <a:lumMod val="25000"/>
                  </a:schemeClr>
                </a:solidFill>
                <a:latin typeface="Arial"/>
                <a:cs typeface="Arial"/>
              </a:rPr>
            </a:br>
            <a:r>
              <a:rPr kumimoji="0" lang="en-US" sz="1600" b="0" i="0" u="none" strike="noStrike" kern="1200" cap="none" spc="0" normalizeH="0" baseline="0" noProof="0" dirty="0">
                <a:ln>
                  <a:noFill/>
                </a:ln>
                <a:solidFill>
                  <a:schemeClr val="bg2">
                    <a:lumMod val="25000"/>
                  </a:schemeClr>
                </a:solidFill>
                <a:effectLst/>
                <a:uLnTx/>
                <a:uFillTx/>
                <a:latin typeface="Arial"/>
                <a:cs typeface="Arial"/>
              </a:rPr>
              <a:t>(not including emergencies)</a:t>
            </a:r>
            <a:endParaRPr lang="en-US" sz="1800" dirty="0"/>
          </a:p>
        </p:txBody>
      </p:sp>
      <p:sp>
        <p:nvSpPr>
          <p:cNvPr id="8" name="TextBox 7">
            <a:extLst>
              <a:ext uri="{FF2B5EF4-FFF2-40B4-BE49-F238E27FC236}">
                <a16:creationId xmlns:a16="http://schemas.microsoft.com/office/drawing/2014/main" id="{2EA011D9-B524-11E0-D131-6EAADE592627}"/>
              </a:ext>
            </a:extLst>
          </p:cNvPr>
          <p:cNvSpPr txBox="1"/>
          <p:nvPr/>
        </p:nvSpPr>
        <p:spPr>
          <a:xfrm>
            <a:off x="4870098" y="929055"/>
            <a:ext cx="2595360" cy="461665"/>
          </a:xfrm>
          <a:prstGeom prst="rect">
            <a:avLst/>
          </a:prstGeom>
          <a:noFill/>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7D8878"/>
                </a:solidFill>
                <a:effectLst/>
                <a:uLnTx/>
                <a:uFillTx/>
                <a:latin typeface="Arial" panose="020B0604020202020204" pitchFamily="34" charset="0"/>
                <a:ea typeface="+mn-ea"/>
                <a:cs typeface="Arial" panose="020B0604020202020204" pitchFamily="34" charset="0"/>
              </a:rPr>
              <a:t>$800-$1500 </a:t>
            </a:r>
          </a:p>
        </p:txBody>
      </p:sp>
      <p:sp>
        <p:nvSpPr>
          <p:cNvPr id="9" name="Content Placeholder 15">
            <a:extLst>
              <a:ext uri="{FF2B5EF4-FFF2-40B4-BE49-F238E27FC236}">
                <a16:creationId xmlns:a16="http://schemas.microsoft.com/office/drawing/2014/main" id="{AE7CAA45-7D0B-50FB-AC2A-9E34425C5DA2}"/>
              </a:ext>
            </a:extLst>
          </p:cNvPr>
          <p:cNvSpPr txBox="1">
            <a:spLocks/>
          </p:cNvSpPr>
          <p:nvPr/>
        </p:nvSpPr>
        <p:spPr>
          <a:xfrm>
            <a:off x="4381398" y="1335648"/>
            <a:ext cx="3572760" cy="461664"/>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000" kern="1200">
                <a:solidFill>
                  <a:schemeClr val="tx2">
                    <a:lumMod val="90000"/>
                    <a:lumOff val="10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lumMod val="90000"/>
                    <a:lumOff val="10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2">
                    <a:lumMod val="90000"/>
                    <a:lumOff val="10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1400" kern="1200">
                <a:solidFill>
                  <a:schemeClr val="tx2">
                    <a:lumMod val="90000"/>
                    <a:lumOff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AFAA"/>
              </a:buClr>
              <a:buSzTx/>
              <a:buFont typeface="Wingdings" panose="05000000000000000000" pitchFamily="2" charset="2"/>
              <a:buNone/>
              <a:tabLst/>
              <a:defRPr/>
            </a:pPr>
            <a:r>
              <a:rPr kumimoji="0" lang="en-US" sz="16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average emergency vet bill</a:t>
            </a:r>
            <a:endParaRPr kumimoji="0" lang="en-US" sz="1600" b="0" i="0" u="none" strike="noStrike" kern="1200" cap="none" spc="0" normalizeH="0" baseline="3000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AFAA"/>
              </a:buClr>
              <a:buSzTx/>
              <a:buFont typeface="Wingdings" panose="05000000000000000000" pitchFamily="2" charset="2"/>
              <a:buNone/>
              <a:tabLst/>
              <a:defRPr/>
            </a:pPr>
            <a:endParaRPr kumimoji="0" lang="en-US"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7ABB59C-CDCF-3456-6A8B-B7E24425971F}"/>
              </a:ext>
            </a:extLst>
          </p:cNvPr>
          <p:cNvSpPr txBox="1"/>
          <p:nvPr/>
        </p:nvSpPr>
        <p:spPr>
          <a:xfrm>
            <a:off x="5435320" y="5664945"/>
            <a:ext cx="547511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i="1" dirty="0">
                <a:solidFill>
                  <a:schemeClr val="tx2">
                    <a:lumMod val="50000"/>
                    <a:lumOff val="50000"/>
                  </a:schemeClr>
                </a:solidFill>
                <a:latin typeface="Arial" panose="020B0604020202020204" pitchFamily="34" charset="0"/>
                <a:cs typeface="Arial" panose="020B0604020202020204" pitchFamily="34" charset="0"/>
              </a:rPr>
              <a:t>Global market insights from 2020-2022, CNBC</a:t>
            </a:r>
          </a:p>
        </p:txBody>
      </p:sp>
      <p:sp>
        <p:nvSpPr>
          <p:cNvPr id="4" name="Rectangle 3">
            <a:extLst>
              <a:ext uri="{FF2B5EF4-FFF2-40B4-BE49-F238E27FC236}">
                <a16:creationId xmlns:a16="http://schemas.microsoft.com/office/drawing/2014/main" id="{8952E4EB-BBC0-890A-CA80-1A9CCEB35F62}"/>
              </a:ext>
            </a:extLst>
          </p:cNvPr>
          <p:cNvSpPr/>
          <p:nvPr/>
        </p:nvSpPr>
        <p:spPr>
          <a:xfrm>
            <a:off x="6856915" y="6224587"/>
            <a:ext cx="5084714" cy="646330"/>
          </a:xfrm>
          <a:prstGeom prst="rect">
            <a:avLst/>
          </a:prstGeom>
        </p:spPr>
        <p:txBody>
          <a:bodyPr wrap="square" lIns="0" tIns="0" rIns="0" bIns="0" anchor="ctr" anchorCtr="0">
            <a:noAutofit/>
          </a:bodyPr>
          <a:lstStyle/>
          <a:p>
            <a:pPr algn="r"/>
            <a:r>
              <a:rPr lang="en-US" sz="1200" dirty="0">
                <a:solidFill>
                  <a:schemeClr val="bg1">
                    <a:lumMod val="75000"/>
                  </a:schemeClr>
                </a:solidFill>
                <a:latin typeface="Arial" panose="020B0604020202020204" pitchFamily="34" charset="0"/>
                <a:cs typeface="Arial" panose="020B0604020202020204" pitchFamily="34" charset="0"/>
              </a:rPr>
              <a:t>Pet Benefit Solutions | www.petbenefits.com</a:t>
            </a:r>
          </a:p>
        </p:txBody>
      </p:sp>
      <p:pic>
        <p:nvPicPr>
          <p:cNvPr id="13" name="Picture 12">
            <a:extLst>
              <a:ext uri="{FF2B5EF4-FFF2-40B4-BE49-F238E27FC236}">
                <a16:creationId xmlns:a16="http://schemas.microsoft.com/office/drawing/2014/main" id="{D422CD94-D1B5-555B-9D40-3CC82620C01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10725" y="6355640"/>
            <a:ext cx="880137" cy="347319"/>
          </a:xfrm>
          <a:prstGeom prst="rect">
            <a:avLst/>
          </a:prstGeom>
        </p:spPr>
      </p:pic>
    </p:spTree>
    <p:extLst>
      <p:ext uri="{BB962C8B-B14F-4D97-AF65-F5344CB8AC3E}">
        <p14:creationId xmlns:p14="http://schemas.microsoft.com/office/powerpoint/2010/main" val="2217543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6BA645-99FC-60D9-56F1-F6B78DBF11B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84" y="-1"/>
            <a:ext cx="12186116" cy="6861313"/>
          </a:xfrm>
          <a:prstGeom prst="rect">
            <a:avLst/>
          </a:prstGeom>
        </p:spPr>
      </p:pic>
      <p:pic>
        <p:nvPicPr>
          <p:cNvPr id="2" name="Picture 1">
            <a:extLst>
              <a:ext uri="{FF2B5EF4-FFF2-40B4-BE49-F238E27FC236}">
                <a16:creationId xmlns:a16="http://schemas.microsoft.com/office/drawing/2014/main" id="{EEFAF8B6-4C5E-7BB0-EA7E-DE4F53CB91B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10725" y="6355640"/>
            <a:ext cx="880137" cy="347319"/>
          </a:xfrm>
          <a:prstGeom prst="rect">
            <a:avLst/>
          </a:prstGeom>
        </p:spPr>
      </p:pic>
      <p:sp>
        <p:nvSpPr>
          <p:cNvPr id="4" name="Rectangle 3">
            <a:extLst>
              <a:ext uri="{FF2B5EF4-FFF2-40B4-BE49-F238E27FC236}">
                <a16:creationId xmlns:a16="http://schemas.microsoft.com/office/drawing/2014/main" id="{308A1DB2-9C2D-2256-D5E0-4B3B03962D3D}"/>
              </a:ext>
            </a:extLst>
          </p:cNvPr>
          <p:cNvSpPr/>
          <p:nvPr/>
        </p:nvSpPr>
        <p:spPr>
          <a:xfrm>
            <a:off x="6856915" y="6224587"/>
            <a:ext cx="5084714" cy="646330"/>
          </a:xfrm>
          <a:prstGeom prst="rect">
            <a:avLst/>
          </a:prstGeom>
        </p:spPr>
        <p:txBody>
          <a:bodyPr wrap="square" lIns="0" tIns="0" rIns="0" bIns="0" anchor="ctr" anchorCtr="0">
            <a:noAutofit/>
          </a:bodyPr>
          <a:lstStyle/>
          <a:p>
            <a:pPr algn="r"/>
            <a:r>
              <a:rPr lang="en-US" sz="1200" dirty="0">
                <a:solidFill>
                  <a:schemeClr val="bg1">
                    <a:lumMod val="75000"/>
                  </a:schemeClr>
                </a:solidFill>
                <a:latin typeface="Arial" panose="020B0604020202020204" pitchFamily="34" charset="0"/>
                <a:cs typeface="Arial" panose="020B0604020202020204" pitchFamily="34" charset="0"/>
              </a:rPr>
              <a:t>Pet Benefit Solutions | www.petbenefits.com</a:t>
            </a:r>
          </a:p>
        </p:txBody>
      </p:sp>
    </p:spTree>
    <p:extLst>
      <p:ext uri="{BB962C8B-B14F-4D97-AF65-F5344CB8AC3E}">
        <p14:creationId xmlns:p14="http://schemas.microsoft.com/office/powerpoint/2010/main" val="2919093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dog&#10;&#10;Description automatically generated with low confidence">
            <a:extLst>
              <a:ext uri="{FF2B5EF4-FFF2-40B4-BE49-F238E27FC236}">
                <a16:creationId xmlns:a16="http://schemas.microsoft.com/office/drawing/2014/main" id="{0145E376-A6E3-C445-B0C9-1B7C0F4DAA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 name="Rectangle 4">
            <a:extLst>
              <a:ext uri="{FF2B5EF4-FFF2-40B4-BE49-F238E27FC236}">
                <a16:creationId xmlns:a16="http://schemas.microsoft.com/office/drawing/2014/main" id="{EDC5F286-369E-724C-881A-EBF9E2A51F5E}"/>
              </a:ext>
            </a:extLst>
          </p:cNvPr>
          <p:cNvSpPr/>
          <p:nvPr/>
        </p:nvSpPr>
        <p:spPr>
          <a:xfrm>
            <a:off x="-52738" y="4183120"/>
            <a:ext cx="5865709" cy="1466566"/>
          </a:xfrm>
          <a:prstGeom prst="rect">
            <a:avLst/>
          </a:prstGeom>
          <a:solidFill>
            <a:srgbClr val="57396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E89CD36-4695-42AE-B175-4B5121CCA8E6}"/>
              </a:ext>
            </a:extLst>
          </p:cNvPr>
          <p:cNvSpPr>
            <a:spLocks noGrp="1"/>
          </p:cNvSpPr>
          <p:nvPr>
            <p:ph type="title" idx="4294967295"/>
          </p:nvPr>
        </p:nvSpPr>
        <p:spPr>
          <a:xfrm>
            <a:off x="736197" y="4541526"/>
            <a:ext cx="4287838" cy="466725"/>
          </a:xfrm>
        </p:spPr>
        <p:txBody>
          <a:bodyPr/>
          <a:lstStyle/>
          <a:p>
            <a:pPr algn="ctr"/>
            <a:r>
              <a:rPr lang="en-US">
                <a:solidFill>
                  <a:schemeClr val="bg1"/>
                </a:solidFill>
              </a:rPr>
              <a:t>TOTAL PET PLAN</a:t>
            </a:r>
          </a:p>
        </p:txBody>
      </p:sp>
      <p:pic>
        <p:nvPicPr>
          <p:cNvPr id="2" name="Picture 1">
            <a:extLst>
              <a:ext uri="{FF2B5EF4-FFF2-40B4-BE49-F238E27FC236}">
                <a16:creationId xmlns:a16="http://schemas.microsoft.com/office/drawing/2014/main" id="{F5834F5F-02AC-5228-FBDB-73D5BB8AE9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02398" y="6352673"/>
            <a:ext cx="813137" cy="320879"/>
          </a:xfrm>
          <a:prstGeom prst="rect">
            <a:avLst/>
          </a:prstGeom>
        </p:spPr>
      </p:pic>
      <p:sp>
        <p:nvSpPr>
          <p:cNvPr id="6" name="Title 2">
            <a:extLst>
              <a:ext uri="{FF2B5EF4-FFF2-40B4-BE49-F238E27FC236}">
                <a16:creationId xmlns:a16="http://schemas.microsoft.com/office/drawing/2014/main" id="{B9C1763E-6520-66C8-380B-BBA9634BCD63}"/>
              </a:ext>
            </a:extLst>
          </p:cNvPr>
          <p:cNvSpPr txBox="1">
            <a:spLocks/>
          </p:cNvSpPr>
          <p:nvPr/>
        </p:nvSpPr>
        <p:spPr>
          <a:xfrm>
            <a:off x="477800" y="5063503"/>
            <a:ext cx="4804632" cy="466725"/>
          </a:xfrm>
        </p:spPr>
        <p:txBody>
          <a:bodyPr/>
          <a:lstStyle>
            <a:lvl1pPr algn="ctr" defTabSz="914400" rtl="0" eaLnBrk="1" latinLnBrk="0" hangingPunct="1">
              <a:lnSpc>
                <a:spcPct val="80000"/>
              </a:lnSpc>
              <a:spcBef>
                <a:spcPct val="0"/>
              </a:spcBef>
              <a:buNone/>
              <a:defRPr lang="en-US" sz="3200" b="1" kern="1200" dirty="0">
                <a:solidFill>
                  <a:schemeClr val="bg1"/>
                </a:solidFill>
                <a:latin typeface="Arial" panose="020B0604020202020204" pitchFamily="34" charset="0"/>
                <a:ea typeface="+mj-ea"/>
                <a:cs typeface="Arial" panose="020B0604020202020204" pitchFamily="34" charset="0"/>
              </a:defRPr>
            </a:lvl1pPr>
          </a:lstStyle>
          <a:p>
            <a:r>
              <a:rPr lang="en-US" sz="1800" b="0">
                <a:solidFill>
                  <a:schemeClr val="accent5">
                    <a:lumMod val="20000"/>
                    <a:lumOff val="80000"/>
                  </a:schemeClr>
                </a:solidFill>
              </a:rPr>
              <a:t>Get your paws on real pet care savings</a:t>
            </a:r>
          </a:p>
        </p:txBody>
      </p:sp>
    </p:spTree>
    <p:extLst>
      <p:ext uri="{BB962C8B-B14F-4D97-AF65-F5344CB8AC3E}">
        <p14:creationId xmlns:p14="http://schemas.microsoft.com/office/powerpoint/2010/main" val="3388698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8A30D-5B15-40EC-BC66-1B3479FF83AE}"/>
              </a:ext>
            </a:extLst>
          </p:cNvPr>
          <p:cNvSpPr>
            <a:spLocks noGrp="1"/>
          </p:cNvSpPr>
          <p:nvPr>
            <p:ph type="title"/>
          </p:nvPr>
        </p:nvSpPr>
        <p:spPr/>
        <p:txBody>
          <a:bodyPr>
            <a:normAutofit/>
          </a:bodyPr>
          <a:lstStyle/>
          <a:p>
            <a:r>
              <a:rPr lang="en-US"/>
              <a:t>TOTAL PET PLAN</a:t>
            </a:r>
            <a:br>
              <a:rPr lang="en-US" b="0"/>
            </a:br>
            <a:r>
              <a:rPr lang="en-US" b="0"/>
              <a:t>PET CARE BUNDLE</a:t>
            </a:r>
          </a:p>
        </p:txBody>
      </p:sp>
      <p:pic>
        <p:nvPicPr>
          <p:cNvPr id="14" name="Picture 13">
            <a:extLst>
              <a:ext uri="{FF2B5EF4-FFF2-40B4-BE49-F238E27FC236}">
                <a16:creationId xmlns:a16="http://schemas.microsoft.com/office/drawing/2014/main" id="{74F4C7D9-9B0B-4FD4-A0F5-D5731E818B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368800" cy="6858000"/>
          </a:xfrm>
          <a:prstGeom prst="rect">
            <a:avLst/>
          </a:prstGeom>
        </p:spPr>
      </p:pic>
      <p:pic>
        <p:nvPicPr>
          <p:cNvPr id="15" name="Picture 14">
            <a:extLst>
              <a:ext uri="{FF2B5EF4-FFF2-40B4-BE49-F238E27FC236}">
                <a16:creationId xmlns:a16="http://schemas.microsoft.com/office/drawing/2014/main" id="{93754FF6-8DF8-406E-B1D5-3D5B31B4FE6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199812" y="5611619"/>
            <a:ext cx="900194" cy="969264"/>
          </a:xfrm>
          <a:prstGeom prst="rect">
            <a:avLst/>
          </a:prstGeom>
        </p:spPr>
      </p:pic>
      <p:sp>
        <p:nvSpPr>
          <p:cNvPr id="11" name="Text Placeholder 10">
            <a:extLst>
              <a:ext uri="{FF2B5EF4-FFF2-40B4-BE49-F238E27FC236}">
                <a16:creationId xmlns:a16="http://schemas.microsoft.com/office/drawing/2014/main" id="{CB6D6E41-B075-E575-F383-74D5AA46717A}"/>
              </a:ext>
            </a:extLst>
          </p:cNvPr>
          <p:cNvSpPr>
            <a:spLocks noGrp="1"/>
          </p:cNvSpPr>
          <p:nvPr>
            <p:ph type="body" sz="quarter" idx="11"/>
          </p:nvPr>
        </p:nvSpPr>
        <p:spPr>
          <a:xfrm>
            <a:off x="5027613" y="2351088"/>
            <a:ext cx="6783387" cy="3048226"/>
          </a:xfrm>
        </p:spPr>
        <p:txBody>
          <a:bodyPr>
            <a:normAutofit/>
          </a:bodyPr>
          <a:lstStyle/>
          <a:p>
            <a:r>
              <a:rPr lang="en-US"/>
              <a:t>Comprehensive package offers savings on everything your pet needs</a:t>
            </a:r>
          </a:p>
          <a:p>
            <a:r>
              <a:rPr lang="en-US"/>
              <a:t>No exclusions based on breed, age, or pre-existing health conditions</a:t>
            </a:r>
          </a:p>
          <a:p>
            <a:r>
              <a:rPr lang="en-US"/>
              <a:t>Low cost, even if you have multiple pets</a:t>
            </a:r>
          </a:p>
          <a:p>
            <a:r>
              <a:rPr lang="en-US"/>
              <a:t>Flat rates regardless of age, breed or zip code – a family plan covers all the pets in your home</a:t>
            </a:r>
          </a:p>
          <a:p>
            <a:r>
              <a:rPr lang="en-US"/>
              <a:t>Can be used alongside pet insurance</a:t>
            </a:r>
          </a:p>
        </p:txBody>
      </p:sp>
      <p:sp>
        <p:nvSpPr>
          <p:cNvPr id="3" name="Rectangle 2">
            <a:extLst>
              <a:ext uri="{FF2B5EF4-FFF2-40B4-BE49-F238E27FC236}">
                <a16:creationId xmlns:a16="http://schemas.microsoft.com/office/drawing/2014/main" id="{10EF90ED-2DC8-3A76-9A01-3E0B84B7A64B}"/>
              </a:ext>
            </a:extLst>
          </p:cNvPr>
          <p:cNvSpPr/>
          <p:nvPr/>
        </p:nvSpPr>
        <p:spPr>
          <a:xfrm>
            <a:off x="6856915" y="6224587"/>
            <a:ext cx="5084714" cy="646330"/>
          </a:xfrm>
          <a:prstGeom prst="rect">
            <a:avLst/>
          </a:prstGeom>
        </p:spPr>
        <p:txBody>
          <a:bodyPr wrap="square" lIns="0" tIns="0" rIns="0" bIns="0" anchor="ctr" anchorCtr="0">
            <a:noAutofit/>
          </a:bodyPr>
          <a:lstStyle/>
          <a:p>
            <a:pPr algn="r"/>
            <a:r>
              <a:rPr lang="en-US" sz="1200">
                <a:solidFill>
                  <a:schemeClr val="bg1">
                    <a:lumMod val="75000"/>
                  </a:schemeClr>
                </a:solidFill>
                <a:latin typeface="Arial" panose="020B0604020202020204" pitchFamily="34" charset="0"/>
                <a:cs typeface="Arial" panose="020B0604020202020204" pitchFamily="34" charset="0"/>
              </a:rPr>
              <a:t>Pet Benefit Solutions | </a:t>
            </a:r>
            <a:r>
              <a:rPr lang="en-US" sz="1200" err="1">
                <a:solidFill>
                  <a:schemeClr val="bg1">
                    <a:lumMod val="75000"/>
                  </a:schemeClr>
                </a:solidFill>
                <a:latin typeface="Arial" panose="020B0604020202020204" pitchFamily="34" charset="0"/>
                <a:cs typeface="Arial" panose="020B0604020202020204" pitchFamily="34" charset="0"/>
              </a:rPr>
              <a:t>www.petbenefits.com</a:t>
            </a:r>
            <a:endParaRPr lang="en-US" sz="120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758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C471F0-3634-4861-B47F-F7DAC2BE009D}"/>
              </a:ext>
            </a:extLst>
          </p:cNvPr>
          <p:cNvSpPr>
            <a:spLocks noGrp="1"/>
          </p:cNvSpPr>
          <p:nvPr>
            <p:ph type="title"/>
          </p:nvPr>
        </p:nvSpPr>
        <p:spPr/>
        <p:txBody>
          <a:bodyPr>
            <a:normAutofit/>
          </a:bodyPr>
          <a:lstStyle/>
          <a:p>
            <a:r>
              <a:rPr lang="en-US">
                <a:solidFill>
                  <a:schemeClr val="bg1"/>
                </a:solidFill>
                <a:latin typeface="Arial"/>
                <a:cs typeface="Arial"/>
              </a:rPr>
              <a:t>TOTAL PET PLAN</a:t>
            </a:r>
            <a:br>
              <a:rPr lang="en-US">
                <a:solidFill>
                  <a:schemeClr val="bg1"/>
                </a:solidFill>
              </a:rPr>
            </a:br>
            <a:r>
              <a:rPr lang="en-US" b="0">
                <a:solidFill>
                  <a:schemeClr val="bg1"/>
                </a:solidFill>
                <a:latin typeface="Arial"/>
                <a:cs typeface="Arial"/>
              </a:rPr>
              <a:t>COVERAGE DETAILS</a:t>
            </a:r>
            <a:endParaRPr lang="en-US" sz="2400" b="0">
              <a:solidFill>
                <a:schemeClr val="bg1"/>
              </a:solidFill>
              <a:latin typeface="Arial"/>
              <a:cs typeface="Arial"/>
            </a:endParaRPr>
          </a:p>
        </p:txBody>
      </p:sp>
      <p:sp>
        <p:nvSpPr>
          <p:cNvPr id="5" name="Rectangle 4">
            <a:extLst>
              <a:ext uri="{FF2B5EF4-FFF2-40B4-BE49-F238E27FC236}">
                <a16:creationId xmlns:a16="http://schemas.microsoft.com/office/drawing/2014/main" id="{731C969E-0753-2AA2-BD2E-7E571682CE9E}"/>
              </a:ext>
            </a:extLst>
          </p:cNvPr>
          <p:cNvSpPr/>
          <p:nvPr/>
        </p:nvSpPr>
        <p:spPr>
          <a:xfrm>
            <a:off x="4754028" y="4251467"/>
            <a:ext cx="6586380" cy="545207"/>
          </a:xfrm>
          <a:prstGeom prst="rect">
            <a:avLst/>
          </a:prstGeom>
          <a:solidFill>
            <a:schemeClr val="bg1"/>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6" name="Rectangle 5">
            <a:extLst>
              <a:ext uri="{FF2B5EF4-FFF2-40B4-BE49-F238E27FC236}">
                <a16:creationId xmlns:a16="http://schemas.microsoft.com/office/drawing/2014/main" id="{158DA579-683B-151F-944C-E91E5492A0FC}"/>
              </a:ext>
            </a:extLst>
          </p:cNvPr>
          <p:cNvSpPr/>
          <p:nvPr/>
        </p:nvSpPr>
        <p:spPr>
          <a:xfrm>
            <a:off x="4754028" y="3487662"/>
            <a:ext cx="6571197" cy="545207"/>
          </a:xfrm>
          <a:prstGeom prst="rect">
            <a:avLst/>
          </a:prstGeom>
          <a:solidFill>
            <a:schemeClr val="bg1"/>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7" name="Rectangle 6">
            <a:extLst>
              <a:ext uri="{FF2B5EF4-FFF2-40B4-BE49-F238E27FC236}">
                <a16:creationId xmlns:a16="http://schemas.microsoft.com/office/drawing/2014/main" id="{9F7C263D-BDFF-447A-250D-7BD2FA0F0971}"/>
              </a:ext>
            </a:extLst>
          </p:cNvPr>
          <p:cNvSpPr/>
          <p:nvPr/>
        </p:nvSpPr>
        <p:spPr>
          <a:xfrm>
            <a:off x="4754028" y="2703085"/>
            <a:ext cx="6571197" cy="571476"/>
          </a:xfrm>
          <a:prstGeom prst="rect">
            <a:avLst/>
          </a:prstGeom>
          <a:solidFill>
            <a:schemeClr val="bg1"/>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8" name="Rectangle 7">
            <a:extLst>
              <a:ext uri="{FF2B5EF4-FFF2-40B4-BE49-F238E27FC236}">
                <a16:creationId xmlns:a16="http://schemas.microsoft.com/office/drawing/2014/main" id="{1A35E8FA-A90C-A2B7-F421-41587E604E53}"/>
              </a:ext>
            </a:extLst>
          </p:cNvPr>
          <p:cNvSpPr/>
          <p:nvPr/>
        </p:nvSpPr>
        <p:spPr>
          <a:xfrm>
            <a:off x="4754031" y="1980122"/>
            <a:ext cx="6571198" cy="539337"/>
          </a:xfrm>
          <a:prstGeom prst="rect">
            <a:avLst/>
          </a:prstGeom>
          <a:solidFill>
            <a:schemeClr val="bg1"/>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prstClr val="black"/>
              </a:solidFill>
              <a:effectLst/>
              <a:uLnTx/>
              <a:uFillTx/>
              <a:latin typeface="Calibri Light"/>
              <a:ea typeface="+mn-ea"/>
              <a:cs typeface="+mn-cs"/>
            </a:endParaRPr>
          </a:p>
        </p:txBody>
      </p:sp>
      <p:sp>
        <p:nvSpPr>
          <p:cNvPr id="9" name="TextBox 8">
            <a:extLst>
              <a:ext uri="{FF2B5EF4-FFF2-40B4-BE49-F238E27FC236}">
                <a16:creationId xmlns:a16="http://schemas.microsoft.com/office/drawing/2014/main" id="{3A580771-756F-A5FE-2E08-EFD5E362E2BE}"/>
              </a:ext>
            </a:extLst>
          </p:cNvPr>
          <p:cNvSpPr txBox="1"/>
          <p:nvPr/>
        </p:nvSpPr>
        <p:spPr>
          <a:xfrm>
            <a:off x="5091427" y="2076917"/>
            <a:ext cx="6233797"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tx2">
                    <a:lumMod val="90000"/>
                    <a:lumOff val="10000"/>
                  </a:schemeClr>
                </a:solidFill>
                <a:effectLst/>
                <a:uLnTx/>
                <a:uFillTx/>
                <a:latin typeface="Arial" panose="020B0604020202020204" pitchFamily="34" charset="0"/>
                <a:ea typeface="+mn-ea"/>
                <a:cs typeface="Arial" panose="020B0604020202020204" pitchFamily="34" charset="0"/>
              </a:rPr>
              <a:t>DISCOUNTS ON PRODUCTS &amp; PRESCRIPTIONS</a:t>
            </a:r>
          </a:p>
        </p:txBody>
      </p:sp>
      <p:sp>
        <p:nvSpPr>
          <p:cNvPr id="10" name="TextBox 9">
            <a:extLst>
              <a:ext uri="{FF2B5EF4-FFF2-40B4-BE49-F238E27FC236}">
                <a16:creationId xmlns:a16="http://schemas.microsoft.com/office/drawing/2014/main" id="{FF51A462-DE23-35BB-4B32-F61665CB3A6C}"/>
              </a:ext>
            </a:extLst>
          </p:cNvPr>
          <p:cNvSpPr txBox="1"/>
          <p:nvPr/>
        </p:nvSpPr>
        <p:spPr>
          <a:xfrm>
            <a:off x="5105008" y="2806055"/>
            <a:ext cx="480410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tx2">
                    <a:lumMod val="90000"/>
                    <a:lumOff val="10000"/>
                  </a:schemeClr>
                </a:solidFill>
                <a:effectLst/>
                <a:uLnTx/>
                <a:uFillTx/>
                <a:latin typeface="Arial" panose="020B0604020202020204" pitchFamily="34" charset="0"/>
                <a:ea typeface="+mn-ea"/>
                <a:cs typeface="Arial" panose="020B0604020202020204" pitchFamily="34" charset="0"/>
              </a:rPr>
              <a:t>DISCOUNTS ON VETERINARY CARE</a:t>
            </a:r>
          </a:p>
        </p:txBody>
      </p:sp>
      <p:sp>
        <p:nvSpPr>
          <p:cNvPr id="17" name="TextBox 16">
            <a:extLst>
              <a:ext uri="{FF2B5EF4-FFF2-40B4-BE49-F238E27FC236}">
                <a16:creationId xmlns:a16="http://schemas.microsoft.com/office/drawing/2014/main" id="{099B7C5E-61E7-A8FC-B69B-6C55FF78D15F}"/>
              </a:ext>
            </a:extLst>
          </p:cNvPr>
          <p:cNvSpPr txBox="1"/>
          <p:nvPr/>
        </p:nvSpPr>
        <p:spPr>
          <a:xfrm>
            <a:off x="5091428" y="3581885"/>
            <a:ext cx="311231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tx2">
                    <a:lumMod val="90000"/>
                    <a:lumOff val="10000"/>
                  </a:schemeClr>
                </a:solidFill>
                <a:effectLst/>
                <a:uLnTx/>
                <a:uFillTx/>
                <a:latin typeface="Arial" panose="020B0604020202020204" pitchFamily="34" charset="0"/>
                <a:ea typeface="+mn-ea"/>
                <a:cs typeface="Arial" panose="020B0604020202020204" pitchFamily="34" charset="0"/>
              </a:rPr>
              <a:t>24/7 PET TELEHEALTH</a:t>
            </a:r>
          </a:p>
        </p:txBody>
      </p:sp>
      <p:sp>
        <p:nvSpPr>
          <p:cNvPr id="18" name="TextBox 17">
            <a:extLst>
              <a:ext uri="{FF2B5EF4-FFF2-40B4-BE49-F238E27FC236}">
                <a16:creationId xmlns:a16="http://schemas.microsoft.com/office/drawing/2014/main" id="{263016C8-A403-D2D2-FB82-9B7139A1C738}"/>
              </a:ext>
            </a:extLst>
          </p:cNvPr>
          <p:cNvSpPr txBox="1"/>
          <p:nvPr/>
        </p:nvSpPr>
        <p:spPr>
          <a:xfrm>
            <a:off x="5105007" y="4346753"/>
            <a:ext cx="405765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tx2">
                    <a:lumMod val="90000"/>
                    <a:lumOff val="10000"/>
                  </a:schemeClr>
                </a:solidFill>
                <a:effectLst/>
                <a:uLnTx/>
                <a:uFillTx/>
                <a:latin typeface="Arial" panose="020B0604020202020204" pitchFamily="34" charset="0"/>
                <a:ea typeface="+mn-ea"/>
                <a:cs typeface="Arial" panose="020B0604020202020204" pitchFamily="34" charset="0"/>
              </a:rPr>
              <a:t>LOST PET RECOVERY SERVICE</a:t>
            </a:r>
          </a:p>
        </p:txBody>
      </p:sp>
      <p:sp>
        <p:nvSpPr>
          <p:cNvPr id="41" name="Rectangle 40">
            <a:extLst>
              <a:ext uri="{FF2B5EF4-FFF2-40B4-BE49-F238E27FC236}">
                <a16:creationId xmlns:a16="http://schemas.microsoft.com/office/drawing/2014/main" id="{C28F21A7-33C1-E23A-3661-3DE7A15665C8}"/>
              </a:ext>
            </a:extLst>
          </p:cNvPr>
          <p:cNvSpPr/>
          <p:nvPr/>
        </p:nvSpPr>
        <p:spPr>
          <a:xfrm>
            <a:off x="4941583" y="2082832"/>
            <a:ext cx="115306" cy="343439"/>
          </a:xfrm>
          <a:prstGeom prst="rect">
            <a:avLst/>
          </a:prstGeom>
          <a:solidFill>
            <a:srgbClr val="516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42" name="Rectangle 41">
            <a:extLst>
              <a:ext uri="{FF2B5EF4-FFF2-40B4-BE49-F238E27FC236}">
                <a16:creationId xmlns:a16="http://schemas.microsoft.com/office/drawing/2014/main" id="{246A2FF5-3E87-880E-22EB-6EE96321DCED}"/>
              </a:ext>
            </a:extLst>
          </p:cNvPr>
          <p:cNvSpPr/>
          <p:nvPr/>
        </p:nvSpPr>
        <p:spPr>
          <a:xfrm>
            <a:off x="4754028" y="5011757"/>
            <a:ext cx="6586380" cy="545207"/>
          </a:xfrm>
          <a:prstGeom prst="rect">
            <a:avLst/>
          </a:prstGeom>
          <a:solidFill>
            <a:schemeClr val="bg1"/>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43" name="TextBox 42">
            <a:extLst>
              <a:ext uri="{FF2B5EF4-FFF2-40B4-BE49-F238E27FC236}">
                <a16:creationId xmlns:a16="http://schemas.microsoft.com/office/drawing/2014/main" id="{C20ABAB4-7A73-F3C4-A451-91EC24338E53}"/>
              </a:ext>
            </a:extLst>
          </p:cNvPr>
          <p:cNvSpPr txBox="1"/>
          <p:nvPr/>
        </p:nvSpPr>
        <p:spPr>
          <a:xfrm>
            <a:off x="5105008" y="5120963"/>
            <a:ext cx="601374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tx2">
                    <a:lumMod val="90000"/>
                    <a:lumOff val="10000"/>
                  </a:schemeClr>
                </a:solidFill>
                <a:effectLst/>
                <a:uLnTx/>
                <a:uFillTx/>
                <a:latin typeface="Arial" panose="020B0604020202020204" pitchFamily="34" charset="0"/>
                <a:ea typeface="+mn-ea"/>
                <a:cs typeface="Arial" panose="020B0604020202020204" pitchFamily="34" charset="0"/>
              </a:rPr>
              <a:t>DISCOUNTS AT PET RETAILERS &amp; SERVICE PROVIDERS</a:t>
            </a:r>
          </a:p>
        </p:txBody>
      </p:sp>
      <p:sp>
        <p:nvSpPr>
          <p:cNvPr id="14" name="Rectangle 13">
            <a:extLst>
              <a:ext uri="{FF2B5EF4-FFF2-40B4-BE49-F238E27FC236}">
                <a16:creationId xmlns:a16="http://schemas.microsoft.com/office/drawing/2014/main" id="{31E15152-BA96-C0F0-8CCB-38E0C0A5928B}"/>
              </a:ext>
            </a:extLst>
          </p:cNvPr>
          <p:cNvSpPr/>
          <p:nvPr/>
        </p:nvSpPr>
        <p:spPr>
          <a:xfrm>
            <a:off x="4941583" y="2820412"/>
            <a:ext cx="115306" cy="343439"/>
          </a:xfrm>
          <a:prstGeom prst="rect">
            <a:avLst/>
          </a:prstGeom>
          <a:solidFill>
            <a:srgbClr val="BF2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15" name="Rectangle 14">
            <a:extLst>
              <a:ext uri="{FF2B5EF4-FFF2-40B4-BE49-F238E27FC236}">
                <a16:creationId xmlns:a16="http://schemas.microsoft.com/office/drawing/2014/main" id="{5B7A0451-8DE3-F1C8-629E-E0486D8F29AA}"/>
              </a:ext>
            </a:extLst>
          </p:cNvPr>
          <p:cNvSpPr/>
          <p:nvPr/>
        </p:nvSpPr>
        <p:spPr>
          <a:xfrm>
            <a:off x="4943140" y="3591549"/>
            <a:ext cx="115306" cy="343439"/>
          </a:xfrm>
          <a:prstGeom prst="rect">
            <a:avLst/>
          </a:prstGeom>
          <a:solidFill>
            <a:srgbClr val="7D8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16" name="Rectangle 15">
            <a:extLst>
              <a:ext uri="{FF2B5EF4-FFF2-40B4-BE49-F238E27FC236}">
                <a16:creationId xmlns:a16="http://schemas.microsoft.com/office/drawing/2014/main" id="{AD710E88-669B-E590-6E2D-5C0FC2AC2E97}"/>
              </a:ext>
            </a:extLst>
          </p:cNvPr>
          <p:cNvSpPr/>
          <p:nvPr/>
        </p:nvSpPr>
        <p:spPr>
          <a:xfrm>
            <a:off x="4943284" y="4346753"/>
            <a:ext cx="115306" cy="343439"/>
          </a:xfrm>
          <a:prstGeom prst="rect">
            <a:avLst/>
          </a:prstGeom>
          <a:solidFill>
            <a:srgbClr val="F0C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19" name="Rectangle 18">
            <a:extLst>
              <a:ext uri="{FF2B5EF4-FFF2-40B4-BE49-F238E27FC236}">
                <a16:creationId xmlns:a16="http://schemas.microsoft.com/office/drawing/2014/main" id="{B8AC87BD-671D-ED76-99F4-DB9F77964D8A}"/>
              </a:ext>
            </a:extLst>
          </p:cNvPr>
          <p:cNvSpPr/>
          <p:nvPr/>
        </p:nvSpPr>
        <p:spPr>
          <a:xfrm>
            <a:off x="4941583" y="5120963"/>
            <a:ext cx="115306" cy="343439"/>
          </a:xfrm>
          <a:prstGeom prst="rect">
            <a:avLst/>
          </a:prstGeom>
          <a:solidFill>
            <a:srgbClr val="57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AFAA"/>
              </a:solidFill>
              <a:effectLst/>
              <a:uLnTx/>
              <a:uFillTx/>
              <a:latin typeface="Calibri Light"/>
              <a:ea typeface="+mn-ea"/>
              <a:cs typeface="+mn-cs"/>
            </a:endParaRPr>
          </a:p>
        </p:txBody>
      </p:sp>
      <p:sp>
        <p:nvSpPr>
          <p:cNvPr id="21" name="TextBox 20">
            <a:extLst>
              <a:ext uri="{FF2B5EF4-FFF2-40B4-BE49-F238E27FC236}">
                <a16:creationId xmlns:a16="http://schemas.microsoft.com/office/drawing/2014/main" id="{0629F9E3-C1BB-9421-5233-E3FAE41D2FCD}"/>
              </a:ext>
            </a:extLst>
          </p:cNvPr>
          <p:cNvSpPr txBox="1"/>
          <p:nvPr/>
        </p:nvSpPr>
        <p:spPr>
          <a:xfrm>
            <a:off x="4754028" y="969518"/>
            <a:ext cx="5016043" cy="707886"/>
          </a:xfrm>
          <a:prstGeom prst="rect">
            <a:avLst/>
          </a:prstGeom>
          <a:noFill/>
        </p:spPr>
        <p:txBody>
          <a:bodyPr wrap="square">
            <a:spAutoFit/>
          </a:bodyPr>
          <a:lstStyle/>
          <a:p>
            <a:r>
              <a:rPr lang="en-US" sz="2000" b="1">
                <a:solidFill>
                  <a:schemeClr val="accent5"/>
                </a:solidFill>
                <a:latin typeface="Arial" panose="020B0604020202020204" pitchFamily="34" charset="0"/>
                <a:cs typeface="Arial" panose="020B0604020202020204" pitchFamily="34" charset="0"/>
              </a:rPr>
              <a:t>Our pet care bundle includes coverage on everything pets need:</a:t>
            </a:r>
            <a:endParaRPr lang="en-US" b="1">
              <a:solidFill>
                <a:schemeClr val="accent5"/>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0A7C890-64AF-D8A9-3889-65C478AD106D}"/>
              </a:ext>
            </a:extLst>
          </p:cNvPr>
          <p:cNvSpPr/>
          <p:nvPr/>
        </p:nvSpPr>
        <p:spPr>
          <a:xfrm>
            <a:off x="6856915" y="6224587"/>
            <a:ext cx="5084714" cy="646330"/>
          </a:xfrm>
          <a:prstGeom prst="rect">
            <a:avLst/>
          </a:prstGeom>
        </p:spPr>
        <p:txBody>
          <a:bodyPr wrap="square" lIns="0" tIns="0" rIns="0" bIns="0" anchor="ctr" anchorCtr="0">
            <a:noAutofit/>
          </a:bodyPr>
          <a:lstStyle/>
          <a:p>
            <a:pPr algn="r"/>
            <a:r>
              <a:rPr lang="en-US" sz="1200">
                <a:solidFill>
                  <a:schemeClr val="bg1">
                    <a:lumMod val="75000"/>
                  </a:schemeClr>
                </a:solidFill>
                <a:latin typeface="Arial" panose="020B0604020202020204" pitchFamily="34" charset="0"/>
                <a:cs typeface="Arial" panose="020B0604020202020204" pitchFamily="34" charset="0"/>
              </a:rPr>
              <a:t>Pet Benefit Solutions | </a:t>
            </a:r>
            <a:r>
              <a:rPr lang="en-US" sz="1200" err="1">
                <a:solidFill>
                  <a:schemeClr val="bg1">
                    <a:lumMod val="75000"/>
                  </a:schemeClr>
                </a:solidFill>
                <a:latin typeface="Arial" panose="020B0604020202020204" pitchFamily="34" charset="0"/>
                <a:cs typeface="Arial" panose="020B0604020202020204" pitchFamily="34" charset="0"/>
              </a:rPr>
              <a:t>www.petbenefits.com</a:t>
            </a:r>
            <a:endParaRPr lang="en-US" sz="1200">
              <a:solidFill>
                <a:schemeClr val="bg1">
                  <a:lumMod val="75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DAF2A88-2852-18BA-8F77-BA16A2901DF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10725" y="6355640"/>
            <a:ext cx="880137" cy="347319"/>
          </a:xfrm>
          <a:prstGeom prst="rect">
            <a:avLst/>
          </a:prstGeom>
        </p:spPr>
      </p:pic>
    </p:spTree>
    <p:extLst>
      <p:ext uri="{BB962C8B-B14F-4D97-AF65-F5344CB8AC3E}">
        <p14:creationId xmlns:p14="http://schemas.microsoft.com/office/powerpoint/2010/main" val="2117880396"/>
      </p:ext>
    </p:extLst>
  </p:cSld>
  <p:clrMapOvr>
    <a:masterClrMapping/>
  </p:clrMapOvr>
</p:sld>
</file>

<file path=ppt/theme/theme1.xml><?xml version="1.0" encoding="utf-8"?>
<a:theme xmlns:a="http://schemas.openxmlformats.org/drawingml/2006/main" name="1_Blank">
  <a:themeElements>
    <a:clrScheme name="PBS 2024">
      <a:dk1>
        <a:srgbClr val="231F20"/>
      </a:dk1>
      <a:lt1>
        <a:srgbClr val="FFFFFF"/>
      </a:lt1>
      <a:dk2>
        <a:srgbClr val="231F20"/>
      </a:dk2>
      <a:lt2>
        <a:srgbClr val="E3D5E7"/>
      </a:lt2>
      <a:accent1>
        <a:srgbClr val="573861"/>
      </a:accent1>
      <a:accent2>
        <a:srgbClr val="51614B"/>
      </a:accent2>
      <a:accent3>
        <a:srgbClr val="7D8978"/>
      </a:accent3>
      <a:accent4>
        <a:srgbClr val="FEC143"/>
      </a:accent4>
      <a:accent5>
        <a:srgbClr val="8B5A91"/>
      </a:accent5>
      <a:accent6>
        <a:srgbClr val="FFFBEC"/>
      </a:accent6>
      <a:hlink>
        <a:srgbClr val="573861"/>
      </a:hlink>
      <a:folHlink>
        <a:srgbClr val="5738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ey Bar Top - Fabric Texture 001">
  <a:themeElements>
    <a:clrScheme name="PBS 2024">
      <a:dk1>
        <a:srgbClr val="231F20"/>
      </a:dk1>
      <a:lt1>
        <a:srgbClr val="FFFFFF"/>
      </a:lt1>
      <a:dk2>
        <a:srgbClr val="231F20"/>
      </a:dk2>
      <a:lt2>
        <a:srgbClr val="E3D5E7"/>
      </a:lt2>
      <a:accent1>
        <a:srgbClr val="573861"/>
      </a:accent1>
      <a:accent2>
        <a:srgbClr val="51614B"/>
      </a:accent2>
      <a:accent3>
        <a:srgbClr val="7D8978"/>
      </a:accent3>
      <a:accent4>
        <a:srgbClr val="FEC143"/>
      </a:accent4>
      <a:accent5>
        <a:srgbClr val="8B5A91"/>
      </a:accent5>
      <a:accent6>
        <a:srgbClr val="FFFBEC"/>
      </a:accent6>
      <a:hlink>
        <a:srgbClr val="573861"/>
      </a:hlink>
      <a:folHlink>
        <a:srgbClr val="5738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BS - Slides with Pictures Built In">
  <a:themeElements>
    <a:clrScheme name="PBS 2024">
      <a:dk1>
        <a:srgbClr val="231F20"/>
      </a:dk1>
      <a:lt1>
        <a:srgbClr val="FFFFFF"/>
      </a:lt1>
      <a:dk2>
        <a:srgbClr val="231F20"/>
      </a:dk2>
      <a:lt2>
        <a:srgbClr val="E3D5E7"/>
      </a:lt2>
      <a:accent1>
        <a:srgbClr val="573861"/>
      </a:accent1>
      <a:accent2>
        <a:srgbClr val="51614B"/>
      </a:accent2>
      <a:accent3>
        <a:srgbClr val="7D8978"/>
      </a:accent3>
      <a:accent4>
        <a:srgbClr val="FEC143"/>
      </a:accent4>
      <a:accent5>
        <a:srgbClr val="8B5A91"/>
      </a:accent5>
      <a:accent6>
        <a:srgbClr val="FFFBEC"/>
      </a:accent6>
      <a:hlink>
        <a:srgbClr val="573861"/>
      </a:hlink>
      <a:folHlink>
        <a:srgbClr val="5738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BS" id="{F5B6481A-9803-4282-9D45-4E80682BA418}" vid="{04A3558B-02DE-4710-9680-A9EE3CBCBDAC}"/>
    </a:ext>
  </a:extLst>
</a:theme>
</file>

<file path=ppt/theme/theme4.xml><?xml version="1.0" encoding="utf-8"?>
<a:theme xmlns:a="http://schemas.openxmlformats.org/drawingml/2006/main" name="Purple Bar Top - Fabric Texture 001">
  <a:themeElements>
    <a:clrScheme name="PBS 2024">
      <a:dk1>
        <a:srgbClr val="231F20"/>
      </a:dk1>
      <a:lt1>
        <a:srgbClr val="FFFFFF"/>
      </a:lt1>
      <a:dk2>
        <a:srgbClr val="231F20"/>
      </a:dk2>
      <a:lt2>
        <a:srgbClr val="E3D5E7"/>
      </a:lt2>
      <a:accent1>
        <a:srgbClr val="573861"/>
      </a:accent1>
      <a:accent2>
        <a:srgbClr val="51614B"/>
      </a:accent2>
      <a:accent3>
        <a:srgbClr val="7D8978"/>
      </a:accent3>
      <a:accent4>
        <a:srgbClr val="FEC143"/>
      </a:accent4>
      <a:accent5>
        <a:srgbClr val="8B5A91"/>
      </a:accent5>
      <a:accent6>
        <a:srgbClr val="FFFBEC"/>
      </a:accent6>
      <a:hlink>
        <a:srgbClr val="573861"/>
      </a:hlink>
      <a:folHlink>
        <a:srgbClr val="5738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9EBAB17C07D841967DF30E2EEE87BF" ma:contentTypeVersion="18" ma:contentTypeDescription="Create a new document." ma:contentTypeScope="" ma:versionID="648bbd8742088e158cbedd1a6cd79b78">
  <xsd:schema xmlns:xsd="http://www.w3.org/2001/XMLSchema" xmlns:xs="http://www.w3.org/2001/XMLSchema" xmlns:p="http://schemas.microsoft.com/office/2006/metadata/properties" xmlns:ns2="985f0993-681f-4102-ae80-c9f2e7680e36" xmlns:ns3="bd948700-1e5a-4de2-8f85-6615d5b1fecf" targetNamespace="http://schemas.microsoft.com/office/2006/metadata/properties" ma:root="true" ma:fieldsID="1c20d2d19637d507c01dfc42fbbd263b" ns2:_="" ns3:_="">
    <xsd:import namespace="985f0993-681f-4102-ae80-c9f2e7680e36"/>
    <xsd:import namespace="bd948700-1e5a-4de2-8f85-6615d5b1fec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5f0993-681f-4102-ae80-c9f2e7680e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6652641-4a17-4667-9932-d8ef1946da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948700-1e5a-4de2-8f85-6615d5b1fec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306160d-df73-449f-ad13-d3236b80057a}" ma:internalName="TaxCatchAll" ma:showField="CatchAllData" ma:web="bd948700-1e5a-4de2-8f85-6615d5b1fe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5f0993-681f-4102-ae80-c9f2e7680e36">
      <Terms xmlns="http://schemas.microsoft.com/office/infopath/2007/PartnerControls"/>
    </lcf76f155ced4ddcb4097134ff3c332f>
    <TaxCatchAll xmlns="bd948700-1e5a-4de2-8f85-6615d5b1fecf" xsi:nil="true"/>
  </documentManagement>
</p:properties>
</file>

<file path=customXml/itemProps1.xml><?xml version="1.0" encoding="utf-8"?>
<ds:datastoreItem xmlns:ds="http://schemas.openxmlformats.org/officeDocument/2006/customXml" ds:itemID="{39BE6A2F-24FB-49C2-AE31-76778C75C819}">
  <ds:schemaRefs>
    <ds:schemaRef ds:uri="http://schemas.microsoft.com/sharepoint/v3/contenttype/forms"/>
  </ds:schemaRefs>
</ds:datastoreItem>
</file>

<file path=customXml/itemProps2.xml><?xml version="1.0" encoding="utf-8"?>
<ds:datastoreItem xmlns:ds="http://schemas.openxmlformats.org/officeDocument/2006/customXml" ds:itemID="{4B8567DC-7717-42D2-BA1C-21BE689B9AFA}"/>
</file>

<file path=customXml/itemProps3.xml><?xml version="1.0" encoding="utf-8"?>
<ds:datastoreItem xmlns:ds="http://schemas.openxmlformats.org/officeDocument/2006/customXml" ds:itemID="{8F43CFA3-53E8-4401-BF89-620E006DA5E2}"/>
</file>

<file path=docProps/app.xml><?xml version="1.0" encoding="utf-8"?>
<Properties xmlns="http://schemas.openxmlformats.org/officeDocument/2006/extended-properties" xmlns:vt="http://schemas.openxmlformats.org/officeDocument/2006/docPropsVTypes">
  <TotalTime>1106</TotalTime>
  <Words>1871</Words>
  <Application>Microsoft Office PowerPoint</Application>
  <PresentationFormat>Widescreen</PresentationFormat>
  <Paragraphs>227</Paragraphs>
  <Slides>25</Slides>
  <Notes>24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25</vt:i4>
      </vt:variant>
    </vt:vector>
  </HeadingPairs>
  <TitlesOfParts>
    <vt:vector size="34" baseType="lpstr">
      <vt:lpstr>Aptos</vt:lpstr>
      <vt:lpstr>Arial</vt:lpstr>
      <vt:lpstr>Calibri Light</vt:lpstr>
      <vt:lpstr>Verdana</vt:lpstr>
      <vt:lpstr>Wingdings</vt:lpstr>
      <vt:lpstr>1_Blank</vt:lpstr>
      <vt:lpstr>Grey Bar Top - Fabric Texture 001</vt:lpstr>
      <vt:lpstr>PBS - Slides with Pictures Built In</vt:lpstr>
      <vt:lpstr>Purple Bar Top - Fabric Texture 001</vt:lpstr>
      <vt:lpstr>PowerPoint Presentation</vt:lpstr>
      <vt:lpstr>YOUR PET BENEFIT OFFERINGS</vt:lpstr>
      <vt:lpstr>WHY PET BENEFITS</vt:lpstr>
      <vt:lpstr>PETS ARE FAMILY</vt:lpstr>
      <vt:lpstr>PET CARE COSTS GREW ~70% IN TWO YEARS</vt:lpstr>
      <vt:lpstr>PowerPoint Presentation</vt:lpstr>
      <vt:lpstr>TOTAL PET PLAN</vt:lpstr>
      <vt:lpstr>TOTAL PET PLAN PET CARE BUNDLE</vt:lpstr>
      <vt:lpstr>TOTAL PET PLAN COVERAGE DETAILS</vt:lpstr>
      <vt:lpstr>PowerPoint Presentation</vt:lpstr>
      <vt:lpstr>DISCOUNTS ON  VETERINARY CARE </vt:lpstr>
      <vt:lpstr>24/7 PET  TELEHEALTH </vt:lpstr>
      <vt:lpstr>LOST PET  RECOVERY SERVICE </vt:lpstr>
      <vt:lpstr>DISCOUNTS AT PET RETAILERS AND SERVICE PROVIDERS</vt:lpstr>
      <vt:lpstr>PowerPoint Presentation</vt:lpstr>
      <vt:lpstr>WISHBONE </vt:lpstr>
      <vt:lpstr>WISHBONE  INSURANCE AND WELLNESS</vt:lpstr>
      <vt:lpstr>BEST-IN-CLASS COVERAGE ACCIDENT/ILLNESS &amp; WELLNESS</vt:lpstr>
      <vt:lpstr>WISHBONE ADVANTAGE PLAN DETAILS</vt:lpstr>
      <vt:lpstr>WISHBONE ADVANTAGE HOW IT WORKS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 benefits your pets will love</dc:title>
  <dc:creator>Becky Schaen</dc:creator>
  <cp:lastModifiedBy>Beth Robbins</cp:lastModifiedBy>
  <cp:revision>37</cp:revision>
  <dcterms:created xsi:type="dcterms:W3CDTF">2024-07-26T13:27:04Z</dcterms:created>
  <dcterms:modified xsi:type="dcterms:W3CDTF">2025-09-03T21:58:14Z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0x010100299EBAB17C07D841967DF30E2EEE87BF</vt:lpwstr>
  </property>
  <property fmtid="{D5CDD505-2E9C-101B-9397-08002B2CF9AE}" pid="3" name="MediaServiceImageTags">
    <vt:lpwstr/>
  </property>
</Properties>
</file>